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0" r:id="rId1"/>
  </p:sldMasterIdLst>
  <p:notesMasterIdLst>
    <p:notesMasterId r:id="rId18"/>
  </p:notesMasterIdLst>
  <p:handoutMasterIdLst>
    <p:handoutMasterId r:id="rId19"/>
  </p:handoutMasterIdLst>
  <p:sldIdLst>
    <p:sldId id="282" r:id="rId2"/>
    <p:sldId id="265" r:id="rId3"/>
    <p:sldId id="281" r:id="rId4"/>
    <p:sldId id="259" r:id="rId5"/>
    <p:sldId id="285" r:id="rId6"/>
    <p:sldId id="287" r:id="rId7"/>
    <p:sldId id="266" r:id="rId8"/>
    <p:sldId id="279" r:id="rId9"/>
    <p:sldId id="284" r:id="rId10"/>
    <p:sldId id="276" r:id="rId11"/>
    <p:sldId id="270" r:id="rId12"/>
    <p:sldId id="273" r:id="rId13"/>
    <p:sldId id="272" r:id="rId14"/>
    <p:sldId id="271" r:id="rId15"/>
    <p:sldId id="283" r:id="rId16"/>
    <p:sldId id="263" r:id="rId17"/>
  </p:sldIdLst>
  <p:sldSz cx="9144000" cy="6858000" type="screen4x3"/>
  <p:notesSz cx="6797675" cy="99266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EDFE"/>
    <a:srgbClr val="D4F0F3"/>
    <a:srgbClr val="EFFAFF"/>
    <a:srgbClr val="D2F0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5" autoAdjust="0"/>
    <p:restoredTop sz="97280" autoAdjust="0"/>
  </p:normalViewPr>
  <p:slideViewPr>
    <p:cSldViewPr snapToGrid="0">
      <p:cViewPr>
        <p:scale>
          <a:sx n="60" d="100"/>
          <a:sy n="60" d="100"/>
        </p:scale>
        <p:origin x="-1300" y="-2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2C07FD-B58C-475F-89B2-F8A41F31241A}" type="doc">
      <dgm:prSet loTypeId="urn:microsoft.com/office/officeart/2005/8/layout/cycle8" loCatId="cycle" qsTypeId="urn:microsoft.com/office/officeart/2005/8/quickstyle/simple1" qsCatId="simple" csTypeId="urn:microsoft.com/office/officeart/2005/8/colors/colorful2" csCatId="colorful" phldr="1"/>
      <dgm:spPr/>
    </dgm:pt>
    <dgm:pt modelId="{7C8FD081-800B-4263-A7BF-4407A0855D22}" type="pres">
      <dgm:prSet presAssocID="{242C07FD-B58C-475F-89B2-F8A41F31241A}" presName="compositeShape" presStyleCnt="0">
        <dgm:presLayoutVars>
          <dgm:chMax val="7"/>
          <dgm:dir/>
          <dgm:resizeHandles val="exact"/>
        </dgm:presLayoutVars>
      </dgm:prSet>
      <dgm:spPr/>
    </dgm:pt>
  </dgm:ptLst>
  <dgm:cxnLst>
    <dgm:cxn modelId="{318BB34B-E7E8-4CC4-B6FB-F0213F350CF5}" type="presOf" srcId="{242C07FD-B58C-475F-89B2-F8A41F31241A}" destId="{7C8FD081-800B-4263-A7BF-4407A0855D22}" srcOrd="0"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2C07FD-B58C-475F-89B2-F8A41F31241A}" type="doc">
      <dgm:prSet loTypeId="urn:microsoft.com/office/officeart/2005/8/layout/cycle8" loCatId="cycle" qsTypeId="urn:microsoft.com/office/officeart/2005/8/quickstyle/simple1" qsCatId="simple" csTypeId="urn:microsoft.com/office/officeart/2005/8/colors/colorful2" csCatId="colorful" phldr="1"/>
      <dgm:spPr/>
    </dgm:pt>
    <dgm:pt modelId="{0631340D-40D8-4BA6-A031-4062B91D7CFF}">
      <dgm:prSet phldrT="[Text]" custT="1"/>
      <dgm:spPr/>
      <dgm:t>
        <a:bodyPr/>
        <a:lstStyle/>
        <a:p>
          <a:r>
            <a:rPr lang="el-GR" sz="1800" b="1" dirty="0" smtClean="0">
              <a:solidFill>
                <a:schemeClr val="tx1"/>
              </a:solidFill>
            </a:rPr>
            <a:t>(</a:t>
          </a:r>
          <a:r>
            <a:rPr lang="en-US" sz="1800" b="1" dirty="0" smtClean="0">
              <a:solidFill>
                <a:schemeClr val="tx1"/>
              </a:solidFill>
            </a:rPr>
            <a:t>b</a:t>
          </a:r>
          <a:r>
            <a:rPr lang="el-GR" sz="1800" b="1" dirty="0" smtClean="0">
              <a:solidFill>
                <a:schemeClr val="tx1"/>
              </a:solidFill>
            </a:rPr>
            <a:t>) </a:t>
          </a:r>
          <a:r>
            <a:rPr lang="en-US" sz="1800" b="1" dirty="0" smtClean="0">
              <a:solidFill>
                <a:schemeClr val="tx1"/>
              </a:solidFill>
            </a:rPr>
            <a:t>Non formal adult education</a:t>
          </a:r>
          <a:endParaRPr lang="en-US" sz="1800" dirty="0">
            <a:solidFill>
              <a:schemeClr val="tx1"/>
            </a:solidFill>
          </a:endParaRPr>
        </a:p>
      </dgm:t>
    </dgm:pt>
    <dgm:pt modelId="{E80E4730-1415-4CD0-83BB-255CF3B85067}" type="parTrans" cxnId="{152FB840-8651-4710-AD1A-27344C11468F}">
      <dgm:prSet/>
      <dgm:spPr/>
      <dgm:t>
        <a:bodyPr/>
        <a:lstStyle/>
        <a:p>
          <a:endParaRPr lang="en-US"/>
        </a:p>
      </dgm:t>
    </dgm:pt>
    <dgm:pt modelId="{01DF8F71-279B-4135-AA1A-5CA7415826F8}" type="sibTrans" cxnId="{152FB840-8651-4710-AD1A-27344C11468F}">
      <dgm:prSet/>
      <dgm:spPr/>
      <dgm:t>
        <a:bodyPr/>
        <a:lstStyle/>
        <a:p>
          <a:endParaRPr lang="en-US"/>
        </a:p>
      </dgm:t>
    </dgm:pt>
    <dgm:pt modelId="{1090162C-E520-488E-9AC0-7140CCDAD272}">
      <dgm:prSet phldrT="[Text]" custT="1"/>
      <dgm:spPr/>
      <dgm:t>
        <a:bodyPr/>
        <a:lstStyle/>
        <a:p>
          <a:r>
            <a:rPr lang="el-GR" sz="2000" b="1" dirty="0" smtClean="0">
              <a:solidFill>
                <a:schemeClr val="tx1"/>
              </a:solidFill>
            </a:rPr>
            <a:t>(</a:t>
          </a:r>
          <a:r>
            <a:rPr lang="en-US" sz="2000" b="1" dirty="0" smtClean="0">
              <a:solidFill>
                <a:schemeClr val="tx1"/>
              </a:solidFill>
            </a:rPr>
            <a:t>c</a:t>
          </a:r>
          <a:r>
            <a:rPr lang="el-GR" sz="2000" b="1" dirty="0" smtClean="0">
              <a:solidFill>
                <a:schemeClr val="tx1"/>
              </a:solidFill>
            </a:rPr>
            <a:t>) </a:t>
          </a:r>
          <a:r>
            <a:rPr lang="en-US" sz="2000" b="1" dirty="0" smtClean="0">
              <a:solidFill>
                <a:schemeClr val="tx1"/>
              </a:solidFill>
            </a:rPr>
            <a:t>C</a:t>
          </a:r>
          <a:r>
            <a:rPr lang="en-GB" sz="2000" b="1" dirty="0" err="1" smtClean="0">
              <a:solidFill>
                <a:schemeClr val="tx1"/>
              </a:solidFill>
            </a:rPr>
            <a:t>ontinuous</a:t>
          </a:r>
          <a:r>
            <a:rPr lang="en-GB" sz="2000" b="1" dirty="0" smtClean="0">
              <a:solidFill>
                <a:schemeClr val="tx1"/>
              </a:solidFill>
            </a:rPr>
            <a:t> vocational education and training (CVET)</a:t>
          </a:r>
          <a:endParaRPr lang="en-US" sz="2000" b="1" dirty="0">
            <a:solidFill>
              <a:schemeClr val="tx1"/>
            </a:solidFill>
          </a:endParaRPr>
        </a:p>
      </dgm:t>
    </dgm:pt>
    <dgm:pt modelId="{7CA506D5-6E69-47C0-A0DE-174E01D44F7F}" type="parTrans" cxnId="{DB30415A-7AED-49F2-A10E-BE9F3772B379}">
      <dgm:prSet/>
      <dgm:spPr/>
      <dgm:t>
        <a:bodyPr/>
        <a:lstStyle/>
        <a:p>
          <a:endParaRPr lang="en-US"/>
        </a:p>
      </dgm:t>
    </dgm:pt>
    <dgm:pt modelId="{1601DE63-A569-4F4D-A71F-BBEA2ACA31E9}" type="sibTrans" cxnId="{DB30415A-7AED-49F2-A10E-BE9F3772B379}">
      <dgm:prSet/>
      <dgm:spPr/>
      <dgm:t>
        <a:bodyPr/>
        <a:lstStyle/>
        <a:p>
          <a:endParaRPr lang="en-US"/>
        </a:p>
      </dgm:t>
    </dgm:pt>
    <dgm:pt modelId="{7984038B-224D-474A-B443-B191E18DAEE9}">
      <dgm:prSet phldrT="[Text]" custT="1"/>
      <dgm:spPr/>
      <dgm:t>
        <a:bodyPr/>
        <a:lstStyle/>
        <a:p>
          <a:r>
            <a:rPr lang="el-GR" sz="2000" b="1" dirty="0" smtClean="0">
              <a:solidFill>
                <a:schemeClr val="tx1"/>
              </a:solidFill>
            </a:rPr>
            <a:t>(</a:t>
          </a:r>
          <a:r>
            <a:rPr lang="en-US" sz="2000" b="1" dirty="0" smtClean="0">
              <a:solidFill>
                <a:schemeClr val="tx1"/>
              </a:solidFill>
            </a:rPr>
            <a:t>a</a:t>
          </a:r>
          <a:r>
            <a:rPr lang="el-GR" sz="2000" b="1" dirty="0" smtClean="0">
              <a:solidFill>
                <a:schemeClr val="tx1"/>
              </a:solidFill>
            </a:rPr>
            <a:t>) </a:t>
          </a:r>
          <a:r>
            <a:rPr lang="en-US" sz="2000" b="1" dirty="0" smtClean="0">
              <a:solidFill>
                <a:schemeClr val="tx1"/>
              </a:solidFill>
            </a:rPr>
            <a:t>Formal adult education</a:t>
          </a:r>
          <a:endParaRPr lang="en-US" sz="2000" dirty="0">
            <a:solidFill>
              <a:schemeClr val="tx1"/>
            </a:solidFill>
          </a:endParaRPr>
        </a:p>
      </dgm:t>
    </dgm:pt>
    <dgm:pt modelId="{A96D227A-1507-49CB-B7F6-B148CDC738A6}" type="parTrans" cxnId="{2A8A50C2-8941-4017-B5C7-D5F5B8911E2D}">
      <dgm:prSet/>
      <dgm:spPr/>
      <dgm:t>
        <a:bodyPr/>
        <a:lstStyle/>
        <a:p>
          <a:endParaRPr lang="en-US"/>
        </a:p>
      </dgm:t>
    </dgm:pt>
    <dgm:pt modelId="{E157CE4F-92D9-400B-9292-F40949A292A6}" type="sibTrans" cxnId="{2A8A50C2-8941-4017-B5C7-D5F5B8911E2D}">
      <dgm:prSet/>
      <dgm:spPr/>
      <dgm:t>
        <a:bodyPr/>
        <a:lstStyle/>
        <a:p>
          <a:endParaRPr lang="en-US"/>
        </a:p>
      </dgm:t>
    </dgm:pt>
    <dgm:pt modelId="{7C8FD081-800B-4263-A7BF-4407A0855D22}" type="pres">
      <dgm:prSet presAssocID="{242C07FD-B58C-475F-89B2-F8A41F31241A}" presName="compositeShape" presStyleCnt="0">
        <dgm:presLayoutVars>
          <dgm:chMax val="7"/>
          <dgm:dir/>
          <dgm:resizeHandles val="exact"/>
        </dgm:presLayoutVars>
      </dgm:prSet>
      <dgm:spPr/>
    </dgm:pt>
    <dgm:pt modelId="{F0432F62-46FC-4ECF-ACB7-87CB0D21A3B4}" type="pres">
      <dgm:prSet presAssocID="{242C07FD-B58C-475F-89B2-F8A41F31241A}" presName="wedge1" presStyleLbl="node1" presStyleIdx="0" presStyleCnt="3" custScaleX="105736"/>
      <dgm:spPr/>
      <dgm:t>
        <a:bodyPr/>
        <a:lstStyle/>
        <a:p>
          <a:endParaRPr lang="en-GB"/>
        </a:p>
      </dgm:t>
    </dgm:pt>
    <dgm:pt modelId="{2434C44C-AEEF-4D2B-929B-E47E30CB9659}" type="pres">
      <dgm:prSet presAssocID="{242C07FD-B58C-475F-89B2-F8A41F31241A}" presName="dummy1a" presStyleCnt="0"/>
      <dgm:spPr/>
    </dgm:pt>
    <dgm:pt modelId="{8DE4A9F7-C163-4F9E-8D15-89ECB52C8A89}" type="pres">
      <dgm:prSet presAssocID="{242C07FD-B58C-475F-89B2-F8A41F31241A}" presName="dummy1b" presStyleCnt="0"/>
      <dgm:spPr/>
    </dgm:pt>
    <dgm:pt modelId="{C94DE0A4-DDD8-4E78-9862-A21EECD73DC8}" type="pres">
      <dgm:prSet presAssocID="{242C07FD-B58C-475F-89B2-F8A41F31241A}" presName="wedge1Tx" presStyleLbl="node1" presStyleIdx="0" presStyleCnt="3">
        <dgm:presLayoutVars>
          <dgm:chMax val="0"/>
          <dgm:chPref val="0"/>
          <dgm:bulletEnabled val="1"/>
        </dgm:presLayoutVars>
      </dgm:prSet>
      <dgm:spPr/>
      <dgm:t>
        <a:bodyPr/>
        <a:lstStyle/>
        <a:p>
          <a:endParaRPr lang="en-GB"/>
        </a:p>
      </dgm:t>
    </dgm:pt>
    <dgm:pt modelId="{EF26420D-24D6-4B72-8038-B870D16C6091}" type="pres">
      <dgm:prSet presAssocID="{242C07FD-B58C-475F-89B2-F8A41F31241A}" presName="wedge2" presStyleLbl="node1" presStyleIdx="1" presStyleCnt="3"/>
      <dgm:spPr/>
      <dgm:t>
        <a:bodyPr/>
        <a:lstStyle/>
        <a:p>
          <a:endParaRPr lang="en-US"/>
        </a:p>
      </dgm:t>
    </dgm:pt>
    <dgm:pt modelId="{1C10DDF7-CCF9-468B-A7F8-09AE0E90E721}" type="pres">
      <dgm:prSet presAssocID="{242C07FD-B58C-475F-89B2-F8A41F31241A}" presName="dummy2a" presStyleCnt="0"/>
      <dgm:spPr/>
    </dgm:pt>
    <dgm:pt modelId="{E989D1F3-1EB5-4364-AFF1-0CDA3E87B3D9}" type="pres">
      <dgm:prSet presAssocID="{242C07FD-B58C-475F-89B2-F8A41F31241A}" presName="dummy2b" presStyleCnt="0"/>
      <dgm:spPr/>
    </dgm:pt>
    <dgm:pt modelId="{2A5D94DD-52C6-4AC7-AB3C-6F37BC6E71A5}" type="pres">
      <dgm:prSet presAssocID="{242C07FD-B58C-475F-89B2-F8A41F31241A}" presName="wedge2Tx" presStyleLbl="node1" presStyleIdx="1" presStyleCnt="3">
        <dgm:presLayoutVars>
          <dgm:chMax val="0"/>
          <dgm:chPref val="0"/>
          <dgm:bulletEnabled val="1"/>
        </dgm:presLayoutVars>
      </dgm:prSet>
      <dgm:spPr/>
      <dgm:t>
        <a:bodyPr/>
        <a:lstStyle/>
        <a:p>
          <a:endParaRPr lang="en-US"/>
        </a:p>
      </dgm:t>
    </dgm:pt>
    <dgm:pt modelId="{4ABF51DE-DC4D-4333-8694-CA181A1EE69C}" type="pres">
      <dgm:prSet presAssocID="{242C07FD-B58C-475F-89B2-F8A41F31241A}" presName="wedge3" presStyleLbl="node1" presStyleIdx="2" presStyleCnt="3"/>
      <dgm:spPr/>
      <dgm:t>
        <a:bodyPr/>
        <a:lstStyle/>
        <a:p>
          <a:endParaRPr lang="en-GB"/>
        </a:p>
      </dgm:t>
    </dgm:pt>
    <dgm:pt modelId="{F39D25C7-36E8-412F-BD62-F8C83F3423D0}" type="pres">
      <dgm:prSet presAssocID="{242C07FD-B58C-475F-89B2-F8A41F31241A}" presName="dummy3a" presStyleCnt="0"/>
      <dgm:spPr/>
    </dgm:pt>
    <dgm:pt modelId="{71C6B487-E9F2-4765-B1DD-1479B9866D84}" type="pres">
      <dgm:prSet presAssocID="{242C07FD-B58C-475F-89B2-F8A41F31241A}" presName="dummy3b" presStyleCnt="0"/>
      <dgm:spPr/>
    </dgm:pt>
    <dgm:pt modelId="{1B883E58-23C6-4095-9752-71C77AAFE716}" type="pres">
      <dgm:prSet presAssocID="{242C07FD-B58C-475F-89B2-F8A41F31241A}" presName="wedge3Tx" presStyleLbl="node1" presStyleIdx="2" presStyleCnt="3">
        <dgm:presLayoutVars>
          <dgm:chMax val="0"/>
          <dgm:chPref val="0"/>
          <dgm:bulletEnabled val="1"/>
        </dgm:presLayoutVars>
      </dgm:prSet>
      <dgm:spPr/>
      <dgm:t>
        <a:bodyPr/>
        <a:lstStyle/>
        <a:p>
          <a:endParaRPr lang="en-GB"/>
        </a:p>
      </dgm:t>
    </dgm:pt>
    <dgm:pt modelId="{FA5D6A9B-60B0-4FA3-8C6C-2AE3C4916A2F}" type="pres">
      <dgm:prSet presAssocID="{01DF8F71-279B-4135-AA1A-5CA7415826F8}" presName="arrowWedge1" presStyleLbl="fgSibTrans2D1" presStyleIdx="0" presStyleCnt="3"/>
      <dgm:spPr/>
    </dgm:pt>
    <dgm:pt modelId="{868AB1D5-16AB-4870-9EDD-89F9280D942B}" type="pres">
      <dgm:prSet presAssocID="{1601DE63-A569-4F4D-A71F-BBEA2ACA31E9}" presName="arrowWedge2" presStyleLbl="fgSibTrans2D1" presStyleIdx="1" presStyleCnt="3"/>
      <dgm:spPr/>
    </dgm:pt>
    <dgm:pt modelId="{A23FE86A-2905-4F6C-94BF-585351DE5E0B}" type="pres">
      <dgm:prSet presAssocID="{E157CE4F-92D9-400B-9292-F40949A292A6}" presName="arrowWedge3" presStyleLbl="fgSibTrans2D1" presStyleIdx="2" presStyleCnt="3"/>
      <dgm:spPr/>
    </dgm:pt>
  </dgm:ptLst>
  <dgm:cxnLst>
    <dgm:cxn modelId="{775D3503-761E-407A-8B71-42A8EBCABE94}" type="presOf" srcId="{242C07FD-B58C-475F-89B2-F8A41F31241A}" destId="{7C8FD081-800B-4263-A7BF-4407A0855D22}" srcOrd="0" destOrd="0" presId="urn:microsoft.com/office/officeart/2005/8/layout/cycle8"/>
    <dgm:cxn modelId="{F60FEFC9-E2C2-4713-A25C-818AC988634A}" type="presOf" srcId="{7984038B-224D-474A-B443-B191E18DAEE9}" destId="{1B883E58-23C6-4095-9752-71C77AAFE716}" srcOrd="1" destOrd="0" presId="urn:microsoft.com/office/officeart/2005/8/layout/cycle8"/>
    <dgm:cxn modelId="{152FB840-8651-4710-AD1A-27344C11468F}" srcId="{242C07FD-B58C-475F-89B2-F8A41F31241A}" destId="{0631340D-40D8-4BA6-A031-4062B91D7CFF}" srcOrd="0" destOrd="0" parTransId="{E80E4730-1415-4CD0-83BB-255CF3B85067}" sibTransId="{01DF8F71-279B-4135-AA1A-5CA7415826F8}"/>
    <dgm:cxn modelId="{D8A21341-1C4C-4856-927F-6734A3CCBFFA}" type="presOf" srcId="{0631340D-40D8-4BA6-A031-4062B91D7CFF}" destId="{F0432F62-46FC-4ECF-ACB7-87CB0D21A3B4}" srcOrd="0" destOrd="0" presId="urn:microsoft.com/office/officeart/2005/8/layout/cycle8"/>
    <dgm:cxn modelId="{ADDCFC04-4656-40A8-B1CA-774AF44D0CC7}" type="presOf" srcId="{1090162C-E520-488E-9AC0-7140CCDAD272}" destId="{2A5D94DD-52C6-4AC7-AB3C-6F37BC6E71A5}" srcOrd="1" destOrd="0" presId="urn:microsoft.com/office/officeart/2005/8/layout/cycle8"/>
    <dgm:cxn modelId="{8CFB7450-D69E-438B-AB74-DEA2908CD494}" type="presOf" srcId="{7984038B-224D-474A-B443-B191E18DAEE9}" destId="{4ABF51DE-DC4D-4333-8694-CA181A1EE69C}" srcOrd="0" destOrd="0" presId="urn:microsoft.com/office/officeart/2005/8/layout/cycle8"/>
    <dgm:cxn modelId="{DB30415A-7AED-49F2-A10E-BE9F3772B379}" srcId="{242C07FD-B58C-475F-89B2-F8A41F31241A}" destId="{1090162C-E520-488E-9AC0-7140CCDAD272}" srcOrd="1" destOrd="0" parTransId="{7CA506D5-6E69-47C0-A0DE-174E01D44F7F}" sibTransId="{1601DE63-A569-4F4D-A71F-BBEA2ACA31E9}"/>
    <dgm:cxn modelId="{2A8A50C2-8941-4017-B5C7-D5F5B8911E2D}" srcId="{242C07FD-B58C-475F-89B2-F8A41F31241A}" destId="{7984038B-224D-474A-B443-B191E18DAEE9}" srcOrd="2" destOrd="0" parTransId="{A96D227A-1507-49CB-B7F6-B148CDC738A6}" sibTransId="{E157CE4F-92D9-400B-9292-F40949A292A6}"/>
    <dgm:cxn modelId="{9203E91C-9C13-4D22-95A4-A8E9815DE8A5}" type="presOf" srcId="{1090162C-E520-488E-9AC0-7140CCDAD272}" destId="{EF26420D-24D6-4B72-8038-B870D16C6091}" srcOrd="0" destOrd="0" presId="urn:microsoft.com/office/officeart/2005/8/layout/cycle8"/>
    <dgm:cxn modelId="{9F3A578A-2A0D-4D65-A77F-19AC3E5B1F1F}" type="presOf" srcId="{0631340D-40D8-4BA6-A031-4062B91D7CFF}" destId="{C94DE0A4-DDD8-4E78-9862-A21EECD73DC8}" srcOrd="1" destOrd="0" presId="urn:microsoft.com/office/officeart/2005/8/layout/cycle8"/>
    <dgm:cxn modelId="{9D0200EE-CCF2-4FD9-B36A-5C99455D866E}" type="presParOf" srcId="{7C8FD081-800B-4263-A7BF-4407A0855D22}" destId="{F0432F62-46FC-4ECF-ACB7-87CB0D21A3B4}" srcOrd="0" destOrd="0" presId="urn:microsoft.com/office/officeart/2005/8/layout/cycle8"/>
    <dgm:cxn modelId="{9DB0CCF8-6D4D-4E1F-A706-4C6E748DBF11}" type="presParOf" srcId="{7C8FD081-800B-4263-A7BF-4407A0855D22}" destId="{2434C44C-AEEF-4D2B-929B-E47E30CB9659}" srcOrd="1" destOrd="0" presId="urn:microsoft.com/office/officeart/2005/8/layout/cycle8"/>
    <dgm:cxn modelId="{B1A2B047-BD88-48E9-B5B7-8429C0AFB7F9}" type="presParOf" srcId="{7C8FD081-800B-4263-A7BF-4407A0855D22}" destId="{8DE4A9F7-C163-4F9E-8D15-89ECB52C8A89}" srcOrd="2" destOrd="0" presId="urn:microsoft.com/office/officeart/2005/8/layout/cycle8"/>
    <dgm:cxn modelId="{F1C48FF5-0273-4699-85EC-6EF1058CA249}" type="presParOf" srcId="{7C8FD081-800B-4263-A7BF-4407A0855D22}" destId="{C94DE0A4-DDD8-4E78-9862-A21EECD73DC8}" srcOrd="3" destOrd="0" presId="urn:microsoft.com/office/officeart/2005/8/layout/cycle8"/>
    <dgm:cxn modelId="{DDABBCB2-19E1-4613-B618-E953DC1612F9}" type="presParOf" srcId="{7C8FD081-800B-4263-A7BF-4407A0855D22}" destId="{EF26420D-24D6-4B72-8038-B870D16C6091}" srcOrd="4" destOrd="0" presId="urn:microsoft.com/office/officeart/2005/8/layout/cycle8"/>
    <dgm:cxn modelId="{0B1C5E8B-39B2-4F35-B38C-DA7D51574E9B}" type="presParOf" srcId="{7C8FD081-800B-4263-A7BF-4407A0855D22}" destId="{1C10DDF7-CCF9-468B-A7F8-09AE0E90E721}" srcOrd="5" destOrd="0" presId="urn:microsoft.com/office/officeart/2005/8/layout/cycle8"/>
    <dgm:cxn modelId="{AE63FF1B-D615-4853-BA21-4D32A62273CD}" type="presParOf" srcId="{7C8FD081-800B-4263-A7BF-4407A0855D22}" destId="{E989D1F3-1EB5-4364-AFF1-0CDA3E87B3D9}" srcOrd="6" destOrd="0" presId="urn:microsoft.com/office/officeart/2005/8/layout/cycle8"/>
    <dgm:cxn modelId="{D7FBCABB-5684-428C-9F2A-1B3B23AD8AF9}" type="presParOf" srcId="{7C8FD081-800B-4263-A7BF-4407A0855D22}" destId="{2A5D94DD-52C6-4AC7-AB3C-6F37BC6E71A5}" srcOrd="7" destOrd="0" presId="urn:microsoft.com/office/officeart/2005/8/layout/cycle8"/>
    <dgm:cxn modelId="{65B518BE-E41F-4C55-845C-B4F56DA46A19}" type="presParOf" srcId="{7C8FD081-800B-4263-A7BF-4407A0855D22}" destId="{4ABF51DE-DC4D-4333-8694-CA181A1EE69C}" srcOrd="8" destOrd="0" presId="urn:microsoft.com/office/officeart/2005/8/layout/cycle8"/>
    <dgm:cxn modelId="{2C094271-3FE9-49DB-872F-8AF5BC5E03C5}" type="presParOf" srcId="{7C8FD081-800B-4263-A7BF-4407A0855D22}" destId="{F39D25C7-36E8-412F-BD62-F8C83F3423D0}" srcOrd="9" destOrd="0" presId="urn:microsoft.com/office/officeart/2005/8/layout/cycle8"/>
    <dgm:cxn modelId="{E977BE8F-9BCD-42A1-8CC0-E7776F9B1AA6}" type="presParOf" srcId="{7C8FD081-800B-4263-A7BF-4407A0855D22}" destId="{71C6B487-E9F2-4765-B1DD-1479B9866D84}" srcOrd="10" destOrd="0" presId="urn:microsoft.com/office/officeart/2005/8/layout/cycle8"/>
    <dgm:cxn modelId="{585DA01B-6CF1-46EC-8F4F-AC9BEB435D7E}" type="presParOf" srcId="{7C8FD081-800B-4263-A7BF-4407A0855D22}" destId="{1B883E58-23C6-4095-9752-71C77AAFE716}" srcOrd="11" destOrd="0" presId="urn:microsoft.com/office/officeart/2005/8/layout/cycle8"/>
    <dgm:cxn modelId="{7EB9C187-9F06-445C-A771-22D9CB2BA653}" type="presParOf" srcId="{7C8FD081-800B-4263-A7BF-4407A0855D22}" destId="{FA5D6A9B-60B0-4FA3-8C6C-2AE3C4916A2F}" srcOrd="12" destOrd="0" presId="urn:microsoft.com/office/officeart/2005/8/layout/cycle8"/>
    <dgm:cxn modelId="{F8AD0729-51C8-4078-BF5C-4EAB7E94C435}" type="presParOf" srcId="{7C8FD081-800B-4263-A7BF-4407A0855D22}" destId="{868AB1D5-16AB-4870-9EDD-89F9280D942B}" srcOrd="13" destOrd="0" presId="urn:microsoft.com/office/officeart/2005/8/layout/cycle8"/>
    <dgm:cxn modelId="{78836865-BD8E-4D99-B6FC-25B3ED9984C8}" type="presParOf" srcId="{7C8FD081-800B-4263-A7BF-4407A0855D22}" destId="{A23FE86A-2905-4F6C-94BF-585351DE5E0B}"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32F62-46FC-4ECF-ACB7-87CB0D21A3B4}">
      <dsp:nvSpPr>
        <dsp:cNvPr id="0" name=""/>
        <dsp:cNvSpPr/>
      </dsp:nvSpPr>
      <dsp:spPr>
        <a:xfrm>
          <a:off x="2268863" y="341137"/>
          <a:ext cx="4661425" cy="4408551"/>
        </a:xfrm>
        <a:prstGeom prst="pie">
          <a:avLst>
            <a:gd name="adj1" fmla="val 16200000"/>
            <a:gd name="adj2" fmla="val 180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b="1" kern="1200" dirty="0" smtClean="0">
              <a:solidFill>
                <a:schemeClr val="tx1"/>
              </a:solidFill>
            </a:rPr>
            <a:t>(</a:t>
          </a:r>
          <a:r>
            <a:rPr lang="en-US" sz="1800" b="1" kern="1200" dirty="0" smtClean="0">
              <a:solidFill>
                <a:schemeClr val="tx1"/>
              </a:solidFill>
            </a:rPr>
            <a:t>b</a:t>
          </a:r>
          <a:r>
            <a:rPr lang="el-GR" sz="1800" b="1" kern="1200" dirty="0" smtClean="0">
              <a:solidFill>
                <a:schemeClr val="tx1"/>
              </a:solidFill>
            </a:rPr>
            <a:t>) </a:t>
          </a:r>
          <a:r>
            <a:rPr lang="en-US" sz="1800" b="1" kern="1200" dirty="0" smtClean="0">
              <a:solidFill>
                <a:schemeClr val="tx1"/>
              </a:solidFill>
            </a:rPr>
            <a:t>Non formal adult education</a:t>
          </a:r>
          <a:endParaRPr lang="en-US" sz="1800" kern="1200" dirty="0">
            <a:solidFill>
              <a:schemeClr val="tx1"/>
            </a:solidFill>
          </a:endParaRPr>
        </a:p>
      </dsp:txBody>
      <dsp:txXfrm>
        <a:off x="4725546" y="1275330"/>
        <a:ext cx="1664794" cy="1312068"/>
      </dsp:txXfrm>
    </dsp:sp>
    <dsp:sp modelId="{EF26420D-24D6-4B72-8038-B870D16C6091}">
      <dsp:nvSpPr>
        <dsp:cNvPr id="0" name=""/>
        <dsp:cNvSpPr/>
      </dsp:nvSpPr>
      <dsp:spPr>
        <a:xfrm>
          <a:off x="2304505" y="498586"/>
          <a:ext cx="4408551" cy="4408551"/>
        </a:xfrm>
        <a:prstGeom prst="pie">
          <a:avLst>
            <a:gd name="adj1" fmla="val 1800000"/>
            <a:gd name="adj2" fmla="val 9000000"/>
          </a:avLst>
        </a:prstGeom>
        <a:solidFill>
          <a:schemeClr val="accent2">
            <a:hueOff val="-2355276"/>
            <a:satOff val="-3145"/>
            <a:lumOff val="1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b="1" kern="1200" dirty="0" smtClean="0">
              <a:solidFill>
                <a:schemeClr val="tx1"/>
              </a:solidFill>
            </a:rPr>
            <a:t>(</a:t>
          </a:r>
          <a:r>
            <a:rPr lang="en-US" sz="2000" b="1" kern="1200" dirty="0" smtClean="0">
              <a:solidFill>
                <a:schemeClr val="tx1"/>
              </a:solidFill>
            </a:rPr>
            <a:t>c</a:t>
          </a:r>
          <a:r>
            <a:rPr lang="el-GR" sz="2000" b="1" kern="1200" dirty="0" smtClean="0">
              <a:solidFill>
                <a:schemeClr val="tx1"/>
              </a:solidFill>
            </a:rPr>
            <a:t>) </a:t>
          </a:r>
          <a:r>
            <a:rPr lang="en-US" sz="2000" b="1" kern="1200" dirty="0" smtClean="0">
              <a:solidFill>
                <a:schemeClr val="tx1"/>
              </a:solidFill>
            </a:rPr>
            <a:t>C</a:t>
          </a:r>
          <a:r>
            <a:rPr lang="en-GB" sz="2000" b="1" kern="1200" dirty="0" err="1" smtClean="0">
              <a:solidFill>
                <a:schemeClr val="tx1"/>
              </a:solidFill>
            </a:rPr>
            <a:t>ontinuous</a:t>
          </a:r>
          <a:r>
            <a:rPr lang="en-GB" sz="2000" b="1" kern="1200" dirty="0" smtClean="0">
              <a:solidFill>
                <a:schemeClr val="tx1"/>
              </a:solidFill>
            </a:rPr>
            <a:t> vocational education and training (CVET)</a:t>
          </a:r>
          <a:endParaRPr lang="en-US" sz="2000" b="1" kern="1200" dirty="0">
            <a:solidFill>
              <a:schemeClr val="tx1"/>
            </a:solidFill>
          </a:endParaRPr>
        </a:p>
      </dsp:txBody>
      <dsp:txXfrm>
        <a:off x="3354160" y="3358896"/>
        <a:ext cx="2361723" cy="1154620"/>
      </dsp:txXfrm>
    </dsp:sp>
    <dsp:sp modelId="{4ABF51DE-DC4D-4333-8694-CA181A1EE69C}">
      <dsp:nvSpPr>
        <dsp:cNvPr id="0" name=""/>
        <dsp:cNvSpPr/>
      </dsp:nvSpPr>
      <dsp:spPr>
        <a:xfrm>
          <a:off x="2213710" y="341137"/>
          <a:ext cx="4408551" cy="4408551"/>
        </a:xfrm>
        <a:prstGeom prst="pie">
          <a:avLst>
            <a:gd name="adj1" fmla="val 9000000"/>
            <a:gd name="adj2" fmla="val 16200000"/>
          </a:avLst>
        </a:prstGeom>
        <a:solidFill>
          <a:schemeClr val="accent2">
            <a:hueOff val="-4710551"/>
            <a:satOff val="-6290"/>
            <a:lumOff val="372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b="1" kern="1200" dirty="0" smtClean="0">
              <a:solidFill>
                <a:schemeClr val="tx1"/>
              </a:solidFill>
            </a:rPr>
            <a:t>(</a:t>
          </a:r>
          <a:r>
            <a:rPr lang="en-US" sz="2000" b="1" kern="1200" dirty="0" smtClean="0">
              <a:solidFill>
                <a:schemeClr val="tx1"/>
              </a:solidFill>
            </a:rPr>
            <a:t>a</a:t>
          </a:r>
          <a:r>
            <a:rPr lang="el-GR" sz="2000" b="1" kern="1200" dirty="0" smtClean="0">
              <a:solidFill>
                <a:schemeClr val="tx1"/>
              </a:solidFill>
            </a:rPr>
            <a:t>) </a:t>
          </a:r>
          <a:r>
            <a:rPr lang="en-US" sz="2000" b="1" kern="1200" dirty="0" smtClean="0">
              <a:solidFill>
                <a:schemeClr val="tx1"/>
              </a:solidFill>
            </a:rPr>
            <a:t>Formal adult education</a:t>
          </a:r>
          <a:endParaRPr lang="en-US" sz="2000" kern="1200" dirty="0">
            <a:solidFill>
              <a:schemeClr val="tx1"/>
            </a:solidFill>
          </a:endParaRPr>
        </a:p>
      </dsp:txBody>
      <dsp:txXfrm>
        <a:off x="2724367" y="1275330"/>
        <a:ext cx="1574482" cy="1312068"/>
      </dsp:txXfrm>
    </dsp:sp>
    <dsp:sp modelId="{FA5D6A9B-60B0-4FA3-8C6C-2AE3C4916A2F}">
      <dsp:nvSpPr>
        <dsp:cNvPr id="0" name=""/>
        <dsp:cNvSpPr/>
      </dsp:nvSpPr>
      <dsp:spPr>
        <a:xfrm>
          <a:off x="2121722" y="68227"/>
          <a:ext cx="4954371" cy="4954371"/>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8AB1D5-16AB-4870-9EDD-89F9280D942B}">
      <dsp:nvSpPr>
        <dsp:cNvPr id="0" name=""/>
        <dsp:cNvSpPr/>
      </dsp:nvSpPr>
      <dsp:spPr>
        <a:xfrm>
          <a:off x="2031595" y="225397"/>
          <a:ext cx="4954371" cy="4954371"/>
        </a:xfrm>
        <a:prstGeom prst="circularArrow">
          <a:avLst>
            <a:gd name="adj1" fmla="val 5085"/>
            <a:gd name="adj2" fmla="val 327528"/>
            <a:gd name="adj3" fmla="val 8671970"/>
            <a:gd name="adj4" fmla="val 1800502"/>
            <a:gd name="adj5" fmla="val 5932"/>
          </a:avLst>
        </a:prstGeom>
        <a:solidFill>
          <a:schemeClr val="accent2">
            <a:hueOff val="-2355276"/>
            <a:satOff val="-3145"/>
            <a:lumOff val="186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3FE86A-2905-4F6C-94BF-585351DE5E0B}">
      <dsp:nvSpPr>
        <dsp:cNvPr id="0" name=""/>
        <dsp:cNvSpPr/>
      </dsp:nvSpPr>
      <dsp:spPr>
        <a:xfrm>
          <a:off x="1940436" y="68227"/>
          <a:ext cx="4954371" cy="4954371"/>
        </a:xfrm>
        <a:prstGeom prst="circularArrow">
          <a:avLst>
            <a:gd name="adj1" fmla="val 5085"/>
            <a:gd name="adj2" fmla="val 327528"/>
            <a:gd name="adj3" fmla="val 15873039"/>
            <a:gd name="adj4" fmla="val 9000000"/>
            <a:gd name="adj5" fmla="val 5932"/>
          </a:avLst>
        </a:prstGeom>
        <a:solidFill>
          <a:schemeClr val="accent2">
            <a:hueOff val="-4710551"/>
            <a:satOff val="-6290"/>
            <a:lumOff val="372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A1EBCD3-9921-402B-9071-78010A4ADC6A}" type="datetimeFigureOut">
              <a:rPr lang="en-US" smtClean="0"/>
              <a:t>3/28/2018</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FD3138A-1111-4221-9072-78D1F0C3142A}" type="slidenum">
              <a:rPr lang="en-US" smtClean="0"/>
              <a:t>‹#›</a:t>
            </a:fld>
            <a:endParaRPr lang="en-US"/>
          </a:p>
        </p:txBody>
      </p:sp>
    </p:spTree>
    <p:extLst>
      <p:ext uri="{BB962C8B-B14F-4D97-AF65-F5344CB8AC3E}">
        <p14:creationId xmlns:p14="http://schemas.microsoft.com/office/powerpoint/2010/main" val="2870463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DD9E035-F5D0-4EA0-9A4D-2FA587C4CF9B}" type="datetimeFigureOut">
              <a:rPr lang="en-GB" smtClean="0"/>
              <a:t>28/03/2018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DCA4A1D-7A9E-4CF8-B7A8-0F84E9070F7A}" type="slidenum">
              <a:rPr lang="en-GB" smtClean="0"/>
              <a:t>‹#›</a:t>
            </a:fld>
            <a:endParaRPr lang="en-GB"/>
          </a:p>
        </p:txBody>
      </p:sp>
    </p:spTree>
    <p:extLst>
      <p:ext uri="{BB962C8B-B14F-4D97-AF65-F5344CB8AC3E}">
        <p14:creationId xmlns:p14="http://schemas.microsoft.com/office/powerpoint/2010/main" val="1862745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CA4A1D-7A9E-4CF8-B7A8-0F84E9070F7A}" type="slidenum">
              <a:rPr lang="en-GB" smtClean="0"/>
              <a:t>1</a:t>
            </a:fld>
            <a:endParaRPr lang="en-GB"/>
          </a:p>
        </p:txBody>
      </p:sp>
    </p:spTree>
    <p:extLst>
      <p:ext uri="{BB962C8B-B14F-4D97-AF65-F5344CB8AC3E}">
        <p14:creationId xmlns:p14="http://schemas.microsoft.com/office/powerpoint/2010/main" val="2756205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Μετρίσιμοι</a:t>
            </a:r>
            <a:r>
              <a:rPr lang="el-GR" baseline="0" dirty="0" smtClean="0"/>
              <a:t> δείκτες ΕΕ για την Εκπαίδευση και την Κατάρτιση 2020</a:t>
            </a:r>
            <a:endParaRPr lang="en-US" dirty="0"/>
          </a:p>
        </p:txBody>
      </p:sp>
      <p:sp>
        <p:nvSpPr>
          <p:cNvPr id="4" name="Slide Number Placeholder 3"/>
          <p:cNvSpPr>
            <a:spLocks noGrp="1"/>
          </p:cNvSpPr>
          <p:nvPr>
            <p:ph type="sldNum" sz="quarter" idx="10"/>
          </p:nvPr>
        </p:nvSpPr>
        <p:spPr/>
        <p:txBody>
          <a:bodyPr/>
          <a:lstStyle/>
          <a:p>
            <a:fld id="{CDCA4A1D-7A9E-4CF8-B7A8-0F84E9070F7A}" type="slidenum">
              <a:rPr lang="en-GB" smtClean="0"/>
              <a:t>11</a:t>
            </a:fld>
            <a:endParaRPr lang="en-GB"/>
          </a:p>
        </p:txBody>
      </p:sp>
    </p:spTree>
    <p:extLst>
      <p:ext uri="{BB962C8B-B14F-4D97-AF65-F5344CB8AC3E}">
        <p14:creationId xmlns:p14="http://schemas.microsoft.com/office/powerpoint/2010/main" val="1210667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b="1" dirty="0" smtClean="0"/>
              <a:t>Οι προηγούμενες προκλήσεις</a:t>
            </a:r>
            <a:r>
              <a:rPr lang="el-GR" b="1" baseline="0" dirty="0" smtClean="0"/>
              <a:t> μπορούν να μπουν κάτω από μια Ενιαία Στρατηγική</a:t>
            </a:r>
          </a:p>
          <a:p>
            <a:endParaRPr lang="el-GR" dirty="0" smtClean="0"/>
          </a:p>
          <a:p>
            <a:r>
              <a:rPr lang="el-GR" dirty="0" smtClean="0"/>
              <a:t>Συνδέεται άμεσα με άλλες πολιτικές (π.χ. την οικονομία, την υγεία, την οικογένεια ...). </a:t>
            </a:r>
          </a:p>
          <a:p>
            <a:r>
              <a:rPr lang="el-GR" dirty="0" smtClean="0"/>
              <a:t>- Η ευθύνη για την πολιτική της Εκπαίδευσης Ενηλίκων είναι κατανεμημένη σε διάφορα υπουργεία και οργανισμούς (π.χ. παιδείας, εργασίας, μετανάστευσης, δικαιοσύνης, υγείας...) και σε πολλά επίπεδα χάραξης πολιτικής (εθνικό,  περιφερειακό, τοπικό). </a:t>
            </a:r>
          </a:p>
          <a:p>
            <a:r>
              <a:rPr lang="el-GR" dirty="0" smtClean="0"/>
              <a:t>- Αυτή η κοινή ευθύνη οδηγεί συχνά σε μια κατάσταση όπου η πολιτική για την Εκπαίδευση Ενηλίκων είναι </a:t>
            </a:r>
            <a:r>
              <a:rPr lang="el-GR" b="1" dirty="0" smtClean="0"/>
              <a:t>κατακερματισμένη </a:t>
            </a:r>
            <a:r>
              <a:rPr lang="el-GR" dirty="0" smtClean="0"/>
              <a:t>και η </a:t>
            </a:r>
            <a:r>
              <a:rPr lang="el-GR" b="1" dirty="0" smtClean="0"/>
              <a:t>αποτελεσματικότητά της πάσχει από ανεπαρκή συντονισμό</a:t>
            </a:r>
            <a:r>
              <a:rPr lang="el-GR" dirty="0" smtClean="0"/>
              <a:t>.</a:t>
            </a:r>
          </a:p>
          <a:p>
            <a:r>
              <a:rPr lang="el-GR" dirty="0" smtClean="0"/>
              <a:t>- Το πεδίο συχνά υπονομεύεται από </a:t>
            </a:r>
            <a:r>
              <a:rPr lang="el-GR" b="1" dirty="0" smtClean="0"/>
              <a:t>έλλειψη συντονισμού </a:t>
            </a:r>
            <a:r>
              <a:rPr lang="el-GR" dirty="0" smtClean="0"/>
              <a:t>μεταξύ αυτών των μερών, που οδηγεί σε </a:t>
            </a:r>
            <a:r>
              <a:rPr lang="el-GR" b="1" dirty="0" smtClean="0"/>
              <a:t>αποσπασματικές και ασύνδετες </a:t>
            </a:r>
            <a:r>
              <a:rPr lang="el-GR" dirty="0" smtClean="0"/>
              <a:t>μεταξύ τους παροχές.</a:t>
            </a:r>
            <a:endParaRPr lang="en-GB" dirty="0" smtClean="0"/>
          </a:p>
          <a:p>
            <a:pPr eaLnBrk="1" hangingPunct="1"/>
            <a:r>
              <a:rPr lang="en-GB" dirty="0" smtClean="0"/>
              <a:t>a) Develop an overarching system which sets minimum requirements for providers to get validated.</a:t>
            </a:r>
          </a:p>
          <a:p>
            <a:pPr eaLnBrk="1" hangingPunct="1"/>
            <a:r>
              <a:rPr lang="en-GB" dirty="0" smtClean="0"/>
              <a:t>b) Develop a quality assurance system for non‐formal adult learning.</a:t>
            </a:r>
          </a:p>
          <a:p>
            <a:pPr eaLnBrk="1" hangingPunct="1"/>
            <a:r>
              <a:rPr lang="en-GB" dirty="0" smtClean="0"/>
              <a:t>c) Develop opportunities at national level for initial and further training of teachers in adult learning.</a:t>
            </a:r>
          </a:p>
          <a:p>
            <a:pPr eaLnBrk="1" hangingPunct="1"/>
            <a:r>
              <a:rPr lang="en-GB" dirty="0" smtClean="0"/>
              <a:t>d) Develop a strategy for adult education that will serve the needs and other priorities of the country.</a:t>
            </a:r>
            <a:endParaRPr lang="en-US"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07F581-A85E-4F1D-ABC0-7F3C3D3A36CC}" type="slidenum">
              <a:rPr lang="el-GR" altLang="en-US" smtClean="0"/>
              <a:pPr eaLnBrk="1" hangingPunct="1"/>
              <a:t>12</a:t>
            </a:fld>
            <a:endParaRPr lang="el-GR"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CA4A1D-7A9E-4CF8-B7A8-0F84E9070F7A}" type="slidenum">
              <a:rPr lang="en-GB" smtClean="0"/>
              <a:t>13</a:t>
            </a:fld>
            <a:endParaRPr lang="en-GB"/>
          </a:p>
        </p:txBody>
      </p:sp>
    </p:spTree>
    <p:extLst>
      <p:ext uri="{BB962C8B-B14F-4D97-AF65-F5344CB8AC3E}">
        <p14:creationId xmlns:p14="http://schemas.microsoft.com/office/powerpoint/2010/main" val="771313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a:p>
            <a:endParaRPr lang="en-GB"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3BF802D-E67D-4079-88F4-B2E0A71386D3}" type="slidenum">
              <a:rPr lang="en-US" smtClean="0"/>
              <a:pPr eaLnBrk="1" hangingPunct="1"/>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CA4A1D-7A9E-4CF8-B7A8-0F84E9070F7A}" type="slidenum">
              <a:rPr lang="en-GB" smtClean="0"/>
              <a:t>15</a:t>
            </a:fld>
            <a:endParaRPr lang="en-GB"/>
          </a:p>
        </p:txBody>
      </p:sp>
    </p:spTree>
    <p:extLst>
      <p:ext uri="{BB962C8B-B14F-4D97-AF65-F5344CB8AC3E}">
        <p14:creationId xmlns:p14="http://schemas.microsoft.com/office/powerpoint/2010/main" val="861666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CA4A1D-7A9E-4CF8-B7A8-0F84E9070F7A}" type="slidenum">
              <a:rPr lang="en-GB" smtClean="0"/>
              <a:t>16</a:t>
            </a:fld>
            <a:endParaRPr lang="en-GB"/>
          </a:p>
        </p:txBody>
      </p:sp>
    </p:spTree>
    <p:extLst>
      <p:ext uri="{BB962C8B-B14F-4D97-AF65-F5344CB8AC3E}">
        <p14:creationId xmlns:p14="http://schemas.microsoft.com/office/powerpoint/2010/main" val="861666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t>Η Κύπρος δεν έχει εθνικό ορισμό για την Εκπαίδευση Ενηλίκων και ως εκ τούτου υιοθετεί τον Ευρωπαϊκό Ορισμός σύμφωνα με τον οποίο ‘</a:t>
            </a:r>
            <a:r>
              <a:rPr lang="el-GR" sz="1200" b="1" dirty="0" smtClean="0"/>
              <a:t>η εκπαίδευση ενηλίκων καλύπτει όλο το φάσμα των επίσημων, ανεπίσημων και μη τυπικών μαθησιακών δραστηριοτήτων - γενικών και επαγγελματικών - που αναλαμβάνονται από ενήλικες μετά την αποχώρησή τους από την αρχική εκπαίδευση και κατάρτιση</a:t>
            </a:r>
            <a:r>
              <a:rPr lang="el-GR" sz="1200" dirty="0" smtClean="0"/>
              <a:t>’ (</a:t>
            </a:r>
            <a:r>
              <a:rPr lang="en-US" sz="1200" dirty="0" smtClean="0"/>
              <a:t>EC, 2011).</a:t>
            </a:r>
            <a:endParaRPr lang="el-GR"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t>Η Εκπαίδευση Ενηλίκων αποτελεί κομμάτι της Εθνικής Στρατηγικής Διά Βίου Μάθησης (2014-20), η οποία καλύπτει όλο το φάσμα της εκπαίδευσης και στόχο έχει την προώθηση της τυπικής, μη τυπικής και άτυπης εκπαίδευσης και κατάρτισης όλων των πολιτών, καθ 'όλη τη διάρκεια της ζωής τους, ως συντελεστή ζωτικής σημασίας στην προσωπική τους ανάπτυξη και εκπλήρωση, καθώς και για την προσαρμογή τους στις συνεχείς αλλαγές (κοινωνικές, οικονομικές, τεχνολογικές).</a:t>
            </a:r>
          </a:p>
          <a:p>
            <a:endParaRPr lang="en-US" dirty="0"/>
          </a:p>
        </p:txBody>
      </p:sp>
      <p:sp>
        <p:nvSpPr>
          <p:cNvPr id="4" name="Slide Number Placeholder 3"/>
          <p:cNvSpPr>
            <a:spLocks noGrp="1"/>
          </p:cNvSpPr>
          <p:nvPr>
            <p:ph type="sldNum" sz="quarter" idx="10"/>
          </p:nvPr>
        </p:nvSpPr>
        <p:spPr/>
        <p:txBody>
          <a:bodyPr/>
          <a:lstStyle/>
          <a:p>
            <a:fld id="{CDCA4A1D-7A9E-4CF8-B7A8-0F84E9070F7A}" type="slidenum">
              <a:rPr lang="en-GB" smtClean="0"/>
              <a:t>2</a:t>
            </a:fld>
            <a:endParaRPr lang="en-GB"/>
          </a:p>
        </p:txBody>
      </p:sp>
    </p:spTree>
    <p:extLst>
      <p:ext uri="{BB962C8B-B14F-4D97-AF65-F5344CB8AC3E}">
        <p14:creationId xmlns:p14="http://schemas.microsoft.com/office/powerpoint/2010/main" val="3898190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t>Η Κύπρος δεν έχει εθνικό ορισμό για την Εκπαίδευση Ενηλίκων και ως εκ τούτου υιοθετεί τον Ευρωπαϊκό Ορισμός σύμφωνα με τον οποίο ‘</a:t>
            </a:r>
            <a:r>
              <a:rPr lang="el-GR" sz="1200" b="1" dirty="0" smtClean="0"/>
              <a:t>η εκπαίδευση ενηλίκων καλύπτει όλο το φάσμα των επίσημων, ανεπίσημων και μη τυπικών μαθησιακών δραστηριοτήτων - γενικών και επαγγελματικών - που αναλαμβάνονται από ενήλικες μετά την αποχώρησή τους από την αρχική εκπαίδευση και κατάρτιση</a:t>
            </a:r>
            <a:r>
              <a:rPr lang="el-GR" sz="1200" dirty="0" smtClean="0"/>
              <a:t>’ (</a:t>
            </a:r>
            <a:r>
              <a:rPr lang="en-US" sz="1200" dirty="0" smtClean="0"/>
              <a:t>EC, 2011).</a:t>
            </a:r>
            <a:endParaRPr lang="el-GR"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t>Η Εκπαίδευση Ενηλίκων αποτελεί κομμάτι της Εθνικής Στρατηγικής Διά Βίου Μάθησης (2014-20), η οποία καλύπτει όλο το φάσμα της εκπαίδευσης και στόχο έχει την προώθηση της τυπικής, μη τυπικής και άτυπης εκπαίδευσης και κατάρτισης όλων των πολιτών, καθ 'όλη τη διάρκεια της ζωής τους, ως συντελεστή ζωτικής σημασίας στην προσωπική τους ανάπτυξη και εκπλήρωση, καθώς και για την προσαρμογή τους στις συνεχείς αλλαγές (κοινωνικές, οικονομικές, τεχνολογικές).</a:t>
            </a:r>
          </a:p>
          <a:p>
            <a:endParaRPr lang="en-US" dirty="0"/>
          </a:p>
        </p:txBody>
      </p:sp>
      <p:sp>
        <p:nvSpPr>
          <p:cNvPr id="4" name="Slide Number Placeholder 3"/>
          <p:cNvSpPr>
            <a:spLocks noGrp="1"/>
          </p:cNvSpPr>
          <p:nvPr>
            <p:ph type="sldNum" sz="quarter" idx="10"/>
          </p:nvPr>
        </p:nvSpPr>
        <p:spPr/>
        <p:txBody>
          <a:bodyPr/>
          <a:lstStyle/>
          <a:p>
            <a:fld id="{CDCA4A1D-7A9E-4CF8-B7A8-0F84E9070F7A}" type="slidenum">
              <a:rPr lang="en-GB" smtClean="0"/>
              <a:t>3</a:t>
            </a:fld>
            <a:endParaRPr lang="en-GB"/>
          </a:p>
        </p:txBody>
      </p:sp>
    </p:spTree>
    <p:extLst>
      <p:ext uri="{BB962C8B-B14F-4D97-AF65-F5344CB8AC3E}">
        <p14:creationId xmlns:p14="http://schemas.microsoft.com/office/powerpoint/2010/main" val="3898190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l-GR" sz="1200" dirty="0" smtClean="0"/>
              <a:t>Στην Κύπρο δεν υπάρχει ένα ενιαίο σώμα που να συντονίζει την Εκπαίδευση Ενηλίκων. Ως εκ τούτου, υπάρχει ένα σύνολο νόμων και κανονισμών που διέπει τα προγράμματα εκπαίδευσης ενηλίκων στην Κύπρο.</a:t>
            </a:r>
          </a:p>
          <a:p>
            <a:pPr eaLnBrk="1" hangingPunct="1"/>
            <a:r>
              <a:rPr lang="el-GR" sz="1200" dirty="0" smtClean="0"/>
              <a:t>Το </a:t>
            </a:r>
            <a:r>
              <a:rPr lang="el-GR" sz="1200" b="1" dirty="0" smtClean="0"/>
              <a:t>πρώτο πρόγραμμα </a:t>
            </a:r>
            <a:r>
              <a:rPr lang="el-GR" sz="1200" dirty="0" smtClean="0"/>
              <a:t>Εκπαίδευσης Ενηλίκων του ΥΠΠ λειτούργησε το 1952 από το Επιμορφωτικά Κέντρα του ΥΠΠ με προγράμματα </a:t>
            </a:r>
            <a:r>
              <a:rPr lang="el-GR" sz="1200" dirty="0" err="1" smtClean="0"/>
              <a:t>αλαφαβητισμού</a:t>
            </a:r>
            <a:r>
              <a:rPr lang="el-GR" sz="1200" dirty="0" smtClean="0"/>
              <a:t> στις αγροτικές, τα οποία αναπτύχθηκαν περαιτέρω μετά το 1960. </a:t>
            </a:r>
            <a:r>
              <a:rPr lang="el-GR" sz="1200" dirty="0" err="1" smtClean="0"/>
              <a:t>Ίδυρση</a:t>
            </a:r>
            <a:r>
              <a:rPr lang="el-GR" sz="1200" dirty="0" smtClean="0"/>
              <a:t> των ΚΙΕ το 1960 (ως ινστιτούτα ξένων γλωσσών).</a:t>
            </a:r>
          </a:p>
          <a:p>
            <a:pPr eaLnBrk="1" hangingPunct="1"/>
            <a:r>
              <a:rPr lang="el-GR" sz="1200" dirty="0" smtClean="0"/>
              <a:t>Το </a:t>
            </a:r>
            <a:r>
              <a:rPr lang="el-GR" sz="1200" b="1" dirty="0" smtClean="0"/>
              <a:t>δεύτερο κύμα </a:t>
            </a:r>
            <a:r>
              <a:rPr lang="el-GR" sz="1200" dirty="0" smtClean="0"/>
              <a:t>ανάπτυξης της Εκπαίδευσης Ενηλίκων έγινε μετά την Ανεξαρτησία της Κύπρου. Δημιουργήθηκε το Κέντρο Παραγωγικότητας (1963) και το 1974 ο Νόμος περί της Αρχής Βιομηχανικής Κατάρτισης, η οποία μετονομάστηκε σε Αρχή Ανάπτυξης Ανθρώπινου Δυναμικού (</a:t>
            </a:r>
            <a:r>
              <a:rPr lang="el-GR" sz="1200" dirty="0" err="1" smtClean="0"/>
              <a:t>ΑνΑΔ</a:t>
            </a:r>
            <a:r>
              <a:rPr lang="el-GR" sz="1200" dirty="0" smtClean="0"/>
              <a:t>). </a:t>
            </a:r>
          </a:p>
          <a:p>
            <a:pPr eaLnBrk="1" hangingPunct="1"/>
            <a:r>
              <a:rPr lang="el-GR" sz="1200" dirty="0" smtClean="0"/>
              <a:t>Από το 1960 μέχρι το 2000, εγκρίθηκε</a:t>
            </a:r>
            <a:r>
              <a:rPr lang="en-US" sz="1200" dirty="0" smtClean="0"/>
              <a:t> </a:t>
            </a:r>
            <a:r>
              <a:rPr lang="el-GR" sz="1200" dirty="0" smtClean="0"/>
              <a:t>μια σειρά από σημαντικούς νόμους</a:t>
            </a:r>
            <a:r>
              <a:rPr lang="en-US" sz="1200" dirty="0" smtClean="0"/>
              <a:t> </a:t>
            </a:r>
            <a:r>
              <a:rPr lang="el-GR" sz="1200" dirty="0" smtClean="0"/>
              <a:t>σχετικά με την Εκπαίδευση Ενηλίκων όπως για παράδειγμα η δημιουργία του Συστήματος Μαθητείας (1966)</a:t>
            </a:r>
            <a:r>
              <a:rPr lang="en-US" sz="1200" dirty="0" smtClean="0"/>
              <a:t>, </a:t>
            </a:r>
            <a:r>
              <a:rPr lang="el-GR" sz="1200" dirty="0" smtClean="0"/>
              <a:t>η ίδρυση του Παιδαγωγικού Ινστιτούτου (1972), η ΚΑΔΔ (1991).</a:t>
            </a:r>
          </a:p>
          <a:p>
            <a:pPr eaLnBrk="1" hangingPunct="1"/>
            <a:r>
              <a:rPr lang="el-GR" sz="1200" dirty="0" smtClean="0"/>
              <a:t>Τέλος, το </a:t>
            </a:r>
            <a:r>
              <a:rPr lang="el-GR" sz="1200" b="1" dirty="0" smtClean="0"/>
              <a:t>τρίτο κύμα </a:t>
            </a:r>
            <a:r>
              <a:rPr lang="el-GR" sz="1200" dirty="0" smtClean="0"/>
              <a:t>καταγράφτηκε μετά το 2000 και κυρίως με την ένταξη της Κύπρου στην ΕΕ: Σύσταση του ΙΔΕΠ Διά Βίου Μάθησης (2007), Ίδρυση του  ΑΠΚΥ (2002), Επιτροπή για Επικύρωση Μη Τυπικής και Άτυπης Μάθησης (201</a:t>
            </a:r>
            <a:r>
              <a:rPr lang="en-US" sz="1200" dirty="0" smtClean="0"/>
              <a:t>3</a:t>
            </a:r>
            <a:r>
              <a:rPr lang="el-GR" sz="1200" dirty="0" smtClean="0"/>
              <a: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CDCA4A1D-7A9E-4CF8-B7A8-0F84E9070F7A}" type="slidenum">
              <a:rPr lang="en-GB" smtClean="0"/>
              <a:t>4</a:t>
            </a:fld>
            <a:endParaRPr lang="en-GB"/>
          </a:p>
        </p:txBody>
      </p:sp>
    </p:spTree>
    <p:extLst>
      <p:ext uri="{BB962C8B-B14F-4D97-AF65-F5344CB8AC3E}">
        <p14:creationId xmlns:p14="http://schemas.microsoft.com/office/powerpoint/2010/main" val="500806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In the framework of the Agenda, the Commission coordinates a network of national coordinators (NC). The role of the NCs is to contribute to implementation of the EU Agenda on national level and to ensure liaison with the relevant ministries, stakeholders and other partners, with a view to promote and improve policies on adult learning.</a:t>
            </a:r>
          </a:p>
          <a:p>
            <a:endParaRPr lang="en-US" dirty="0"/>
          </a:p>
        </p:txBody>
      </p:sp>
      <p:sp>
        <p:nvSpPr>
          <p:cNvPr id="4" name="Slide Number Placeholder 3"/>
          <p:cNvSpPr>
            <a:spLocks noGrp="1"/>
          </p:cNvSpPr>
          <p:nvPr>
            <p:ph type="sldNum" sz="quarter" idx="10"/>
          </p:nvPr>
        </p:nvSpPr>
        <p:spPr/>
        <p:txBody>
          <a:bodyPr/>
          <a:lstStyle/>
          <a:p>
            <a:fld id="{CDCA4A1D-7A9E-4CF8-B7A8-0F84E9070F7A}" type="slidenum">
              <a:rPr lang="en-GB" smtClean="0"/>
              <a:t>5</a:t>
            </a:fld>
            <a:endParaRPr lang="en-GB"/>
          </a:p>
        </p:txBody>
      </p:sp>
    </p:spTree>
    <p:extLst>
      <p:ext uri="{BB962C8B-B14F-4D97-AF65-F5344CB8AC3E}">
        <p14:creationId xmlns:p14="http://schemas.microsoft.com/office/powerpoint/2010/main" val="1339035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CA4A1D-7A9E-4CF8-B7A8-0F84E9070F7A}" type="slidenum">
              <a:rPr lang="en-GB" smtClean="0"/>
              <a:t>7</a:t>
            </a:fld>
            <a:endParaRPr lang="en-GB"/>
          </a:p>
        </p:txBody>
      </p:sp>
    </p:spTree>
    <p:extLst>
      <p:ext uri="{BB962C8B-B14F-4D97-AF65-F5344CB8AC3E}">
        <p14:creationId xmlns:p14="http://schemas.microsoft.com/office/powerpoint/2010/main" val="2756205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CA4A1D-7A9E-4CF8-B7A8-0F84E9070F7A}" type="slidenum">
              <a:rPr lang="en-GB" smtClean="0"/>
              <a:t>8</a:t>
            </a:fld>
            <a:endParaRPr lang="en-GB"/>
          </a:p>
        </p:txBody>
      </p:sp>
    </p:spTree>
    <p:extLst>
      <p:ext uri="{BB962C8B-B14F-4D97-AF65-F5344CB8AC3E}">
        <p14:creationId xmlns:p14="http://schemas.microsoft.com/office/powerpoint/2010/main" val="2387048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CA4A1D-7A9E-4CF8-B7A8-0F84E9070F7A}" type="slidenum">
              <a:rPr lang="en-GB" smtClean="0"/>
              <a:t>9</a:t>
            </a:fld>
            <a:endParaRPr lang="en-GB"/>
          </a:p>
        </p:txBody>
      </p:sp>
    </p:spTree>
    <p:extLst>
      <p:ext uri="{BB962C8B-B14F-4D97-AF65-F5344CB8AC3E}">
        <p14:creationId xmlns:p14="http://schemas.microsoft.com/office/powerpoint/2010/main" val="4186972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CA4A1D-7A9E-4CF8-B7A8-0F84E9070F7A}" type="slidenum">
              <a:rPr lang="en-GB" smtClean="0"/>
              <a:t>10</a:t>
            </a:fld>
            <a:endParaRPr lang="en-GB"/>
          </a:p>
        </p:txBody>
      </p:sp>
    </p:spTree>
    <p:extLst>
      <p:ext uri="{BB962C8B-B14F-4D97-AF65-F5344CB8AC3E}">
        <p14:creationId xmlns:p14="http://schemas.microsoft.com/office/powerpoint/2010/main" val="949216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DC9B7F-4AD3-45E6-B0F2-926A94359905}"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067EF-A686-4995-BA8B-B934A6BBD46E}" type="slidenum">
              <a:rPr lang="en-US" smtClean="0"/>
              <a:t>‹#›</a:t>
            </a:fld>
            <a:endParaRPr lang="en-US"/>
          </a:p>
        </p:txBody>
      </p:sp>
      <p:sp>
        <p:nvSpPr>
          <p:cNvPr id="17" name="Rectangle 16"/>
          <p:cNvSpPr/>
          <p:nvPr userDrawn="1"/>
        </p:nvSpPr>
        <p:spPr>
          <a:xfrm>
            <a:off x="0" y="1134533"/>
            <a:ext cx="9144000" cy="57234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cxnSp>
        <p:nvCxnSpPr>
          <p:cNvPr id="18" name="Straight Connector 17"/>
          <p:cNvCxnSpPr/>
          <p:nvPr userDrawn="1"/>
        </p:nvCxnSpPr>
        <p:spPr>
          <a:xfrm>
            <a:off x="2" y="6455228"/>
            <a:ext cx="91439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465574" y="765993"/>
            <a:ext cx="1971675" cy="323165"/>
          </a:xfrm>
          <a:prstGeom prst="rect">
            <a:avLst/>
          </a:prstGeom>
          <a:noFill/>
        </p:spPr>
        <p:txBody>
          <a:bodyPr wrap="square" rtlCol="0">
            <a:spAutoFit/>
          </a:bodyPr>
          <a:lstStyle/>
          <a:p>
            <a:r>
              <a:rPr lang="en-US" sz="1500" b="1" dirty="0" smtClean="0">
                <a:solidFill>
                  <a:schemeClr val="accent2"/>
                </a:solidFill>
              </a:rPr>
              <a:t>www.dima-project.eu</a:t>
            </a:r>
            <a:endParaRPr lang="el-GR" sz="1500" b="1" dirty="0">
              <a:solidFill>
                <a:schemeClr val="accent2"/>
              </a:solidFill>
            </a:endParaRP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6662" y="3457071"/>
            <a:ext cx="1134438" cy="2998157"/>
          </a:xfrm>
          <a:prstGeom prst="rect">
            <a:avLst/>
          </a:prstGeom>
        </p:spPr>
      </p:pic>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5574" y="173242"/>
            <a:ext cx="1955366" cy="656764"/>
          </a:xfrm>
          <a:prstGeom prst="rect">
            <a:avLst/>
          </a:prstGeom>
        </p:spPr>
      </p:pic>
      <p:pic>
        <p:nvPicPr>
          <p:cNvPr id="22" name="Picture 2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44442" y="390469"/>
            <a:ext cx="1726984" cy="495238"/>
          </a:xfrm>
          <a:prstGeom prst="rect">
            <a:avLst/>
          </a:prstGeom>
        </p:spPr>
      </p:pic>
      <p:sp>
        <p:nvSpPr>
          <p:cNvPr id="23" name="TextBox 22"/>
          <p:cNvSpPr txBox="1"/>
          <p:nvPr userDrawn="1"/>
        </p:nvSpPr>
        <p:spPr>
          <a:xfrm>
            <a:off x="4969934" y="348790"/>
            <a:ext cx="4174066" cy="646331"/>
          </a:xfrm>
          <a:prstGeom prst="rect">
            <a:avLst/>
          </a:prstGeom>
          <a:noFill/>
        </p:spPr>
        <p:txBody>
          <a:bodyPr wrap="square" rtlCol="0">
            <a:spAutoFit/>
          </a:bodyPr>
          <a:lstStyle/>
          <a:p>
            <a:r>
              <a:rPr lang="en-US" sz="900" dirty="0" smtClean="0"/>
              <a:t>This project has been funded with support from the European Commission. This publication [communication] and all its content reflect the views only of the author, and the Commission cannot be held responsible for any use which may be made of the information contained therein. Project Number: 2015-1-CY01-KA204-011850 </a:t>
            </a:r>
            <a:endParaRPr lang="el-GR" sz="9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0" y="1032936"/>
            <a:ext cx="4563000" cy="5249333"/>
          </a:xfrm>
        </p:spPr>
        <p:txBody>
          <a:bodyPr lIns="360000" rIns="180000" bIns="0">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400"/>
            </a:lvl1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smtClean="0"/>
              <a:t>Content goes here (text / image / diagram / video). Make sure all media/graphics fit the column width, for better display results. </a:t>
            </a:r>
          </a:p>
        </p:txBody>
      </p:sp>
      <p:sp>
        <p:nvSpPr>
          <p:cNvPr id="4" name="Content Placeholder 3"/>
          <p:cNvSpPr>
            <a:spLocks noGrp="1"/>
          </p:cNvSpPr>
          <p:nvPr>
            <p:ph sz="half" idx="2" hasCustomPrompt="1"/>
          </p:nvPr>
        </p:nvSpPr>
        <p:spPr>
          <a:xfrm>
            <a:off x="4590000" y="1032936"/>
            <a:ext cx="4563000" cy="5249333"/>
          </a:xfrm>
        </p:spPr>
        <p:txBody>
          <a:bodyPr lIns="180000" rIns="360000" bIns="0">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400"/>
            </a:lvl1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smtClean="0"/>
              <a:t>Content goes here (text / image / diagram / video). Make sure all media/graphics fit the column width, for better display results. </a:t>
            </a:r>
          </a:p>
        </p:txBody>
      </p:sp>
      <p:sp>
        <p:nvSpPr>
          <p:cNvPr id="8" name="Title 1"/>
          <p:cNvSpPr>
            <a:spLocks noGrp="1"/>
          </p:cNvSpPr>
          <p:nvPr>
            <p:ph type="title"/>
          </p:nvPr>
        </p:nvSpPr>
        <p:spPr>
          <a:xfrm>
            <a:off x="0" y="0"/>
            <a:ext cx="9144000" cy="895350"/>
          </a:xfrm>
          <a:solidFill>
            <a:schemeClr val="tx2"/>
          </a:solidFill>
        </p:spPr>
        <p:txBody>
          <a:bodyPr lIns="360000" rIns="360000">
            <a:normAutofit/>
          </a:bodyPr>
          <a:lstStyle>
            <a:lvl1pPr>
              <a:defRPr sz="2400" b="1">
                <a:solidFill>
                  <a:schemeClr val="bg1"/>
                </a:solidFill>
                <a:latin typeface="+mn-lt"/>
              </a:defRPr>
            </a:lvl1pPr>
          </a:lstStyle>
          <a:p>
            <a:r>
              <a:rPr lang="en-US" dirty="0" smtClean="0"/>
              <a:t>Click to edit Master title style</a:t>
            </a:r>
            <a:endParaRPr lang="el-GR" dirty="0"/>
          </a:p>
        </p:txBody>
      </p:sp>
      <p:cxnSp>
        <p:nvCxnSpPr>
          <p:cNvPr id="13" name="Straight Connector 12"/>
          <p:cNvCxnSpPr/>
          <p:nvPr userDrawn="1"/>
        </p:nvCxnSpPr>
        <p:spPr>
          <a:xfrm>
            <a:off x="2" y="913544"/>
            <a:ext cx="91439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8800" y="6518822"/>
            <a:ext cx="876201" cy="296778"/>
          </a:xfrm>
          <a:prstGeom prst="rect">
            <a:avLst/>
          </a:prstGeom>
        </p:spPr>
      </p:pic>
    </p:spTree>
    <p:extLst>
      <p:ext uri="{BB962C8B-B14F-4D97-AF65-F5344CB8AC3E}">
        <p14:creationId xmlns:p14="http://schemas.microsoft.com/office/powerpoint/2010/main" val="344846562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895350"/>
          </a:xfrm>
          <a:solidFill>
            <a:schemeClr val="tx2"/>
          </a:solidFill>
        </p:spPr>
        <p:txBody>
          <a:bodyPr lIns="360000" rIns="360000">
            <a:normAutofit/>
          </a:bodyPr>
          <a:lstStyle>
            <a:lvl1pPr>
              <a:defRPr sz="2400" b="1">
                <a:solidFill>
                  <a:schemeClr val="bg1"/>
                </a:solidFill>
                <a:latin typeface="+mn-lt"/>
              </a:defRPr>
            </a:lvl1pPr>
          </a:lstStyle>
          <a:p>
            <a:r>
              <a:rPr lang="en-US" dirty="0" smtClean="0"/>
              <a:t>Click to edit Master title style</a:t>
            </a:r>
            <a:endParaRPr lang="el-GR" dirty="0"/>
          </a:p>
        </p:txBody>
      </p:sp>
      <p:cxnSp>
        <p:nvCxnSpPr>
          <p:cNvPr id="10" name="Straight Connector 9"/>
          <p:cNvCxnSpPr/>
          <p:nvPr userDrawn="1"/>
        </p:nvCxnSpPr>
        <p:spPr>
          <a:xfrm>
            <a:off x="2" y="913544"/>
            <a:ext cx="91439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8800" y="6518822"/>
            <a:ext cx="876201" cy="296778"/>
          </a:xfrm>
          <a:prstGeom prst="rect">
            <a:avLst/>
          </a:prstGeom>
        </p:spPr>
      </p:pic>
      <p:sp>
        <p:nvSpPr>
          <p:cNvPr id="7" name="Content Placeholder 2"/>
          <p:cNvSpPr>
            <a:spLocks noGrp="1"/>
          </p:cNvSpPr>
          <p:nvPr>
            <p:ph sz="half" idx="1" hasCustomPrompt="1"/>
          </p:nvPr>
        </p:nvSpPr>
        <p:spPr>
          <a:xfrm>
            <a:off x="0" y="1032936"/>
            <a:ext cx="9143999" cy="5249333"/>
          </a:xfrm>
        </p:spPr>
        <p:txBody>
          <a:bodyPr lIns="360000" rIns="360000">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400"/>
            </a:lvl1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smtClean="0"/>
              <a:t>Content goes here (text / image / diagram / video). Make sure all media/graphics fit the column width, for better display results. </a:t>
            </a:r>
          </a:p>
        </p:txBody>
      </p:sp>
    </p:spTree>
    <p:extLst>
      <p:ext uri="{BB962C8B-B14F-4D97-AF65-F5344CB8AC3E}">
        <p14:creationId xmlns:p14="http://schemas.microsoft.com/office/powerpoint/2010/main" val="288527870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13" name="Title 1"/>
          <p:cNvSpPr>
            <a:spLocks noGrp="1"/>
          </p:cNvSpPr>
          <p:nvPr>
            <p:ph type="title"/>
          </p:nvPr>
        </p:nvSpPr>
        <p:spPr>
          <a:xfrm>
            <a:off x="0" y="0"/>
            <a:ext cx="9144000" cy="895350"/>
          </a:xfrm>
          <a:solidFill>
            <a:schemeClr val="tx2"/>
          </a:solidFill>
        </p:spPr>
        <p:txBody>
          <a:bodyPr lIns="360000" rIns="360000">
            <a:normAutofit/>
          </a:bodyPr>
          <a:lstStyle>
            <a:lvl1pPr>
              <a:defRPr sz="2400" b="1">
                <a:solidFill>
                  <a:schemeClr val="bg1"/>
                </a:solidFill>
                <a:latin typeface="+mn-lt"/>
              </a:defRPr>
            </a:lvl1pPr>
          </a:lstStyle>
          <a:p>
            <a:r>
              <a:rPr lang="en-US" dirty="0" smtClean="0"/>
              <a:t>Click to edit Master title style</a:t>
            </a:r>
            <a:endParaRPr lang="el-GR" dirty="0"/>
          </a:p>
        </p:txBody>
      </p:sp>
      <p:cxnSp>
        <p:nvCxnSpPr>
          <p:cNvPr id="14" name="Straight Connector 13"/>
          <p:cNvCxnSpPr/>
          <p:nvPr userDrawn="1"/>
        </p:nvCxnSpPr>
        <p:spPr>
          <a:xfrm>
            <a:off x="2" y="913544"/>
            <a:ext cx="91439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ontent Placeholder 4"/>
          <p:cNvSpPr>
            <a:spLocks noGrp="1"/>
          </p:cNvSpPr>
          <p:nvPr>
            <p:ph sz="quarter" idx="12" hasCustomPrompt="1"/>
          </p:nvPr>
        </p:nvSpPr>
        <p:spPr>
          <a:xfrm>
            <a:off x="4590000" y="4914903"/>
            <a:ext cx="4554000" cy="1367367"/>
          </a:xfrm>
          <a:ln w="19050">
            <a:solidFill>
              <a:schemeClr val="accent3"/>
            </a:solidFill>
          </a:ln>
        </p:spPr>
        <p:txBody>
          <a:bodyPr tIns="90000" bIns="90000" anchor="ctr" anchorCtr="0">
            <a:normAutofit/>
          </a:bodyPr>
          <a:lstStyle>
            <a:lvl1pPr marL="0" indent="0" algn="ctr">
              <a:buNone/>
              <a:defRPr sz="1600" baseline="0">
                <a:solidFill>
                  <a:schemeClr val="accent3">
                    <a:lumMod val="75000"/>
                  </a:schemeClr>
                </a:solidFill>
              </a:defRPr>
            </a:lvl1pPr>
          </a:lstStyle>
          <a:p>
            <a:pPr lvl="0"/>
            <a:r>
              <a:rPr lang="el-GR" dirty="0" smtClean="0"/>
              <a:t>Quote text here</a:t>
            </a:r>
            <a:endParaRPr lang="el-GR" dirty="0"/>
          </a:p>
        </p:txBody>
      </p:sp>
      <p:sp>
        <p:nvSpPr>
          <p:cNvPr id="9" name="Content Placeholder 2"/>
          <p:cNvSpPr>
            <a:spLocks noGrp="1"/>
          </p:cNvSpPr>
          <p:nvPr>
            <p:ph sz="half" idx="1" hasCustomPrompt="1"/>
          </p:nvPr>
        </p:nvSpPr>
        <p:spPr>
          <a:xfrm>
            <a:off x="0" y="1032936"/>
            <a:ext cx="4563000" cy="5249333"/>
          </a:xfrm>
        </p:spPr>
        <p:txBody>
          <a:bodyPr lIns="360000" rIns="180000">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400"/>
            </a:lvl1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smtClean="0"/>
              <a:t>Content goes here (text / image / diagram / video). Make sure all media/graphics fit the column width, for better display results. </a:t>
            </a:r>
          </a:p>
        </p:txBody>
      </p:sp>
      <p:sp>
        <p:nvSpPr>
          <p:cNvPr id="10" name="Content Placeholder 3"/>
          <p:cNvSpPr>
            <a:spLocks noGrp="1"/>
          </p:cNvSpPr>
          <p:nvPr>
            <p:ph sz="half" idx="2" hasCustomPrompt="1"/>
          </p:nvPr>
        </p:nvSpPr>
        <p:spPr>
          <a:xfrm>
            <a:off x="4590000" y="1032937"/>
            <a:ext cx="4563000" cy="3863771"/>
          </a:xfrm>
        </p:spPr>
        <p:txBody>
          <a:bodyPr lIns="180000" rIns="360000" bIns="72000">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400"/>
            </a:lvl1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smtClean="0"/>
              <a:t>Content goes here (text / image / diagram / video). Make sure all media/graphics fit the column width, for better display results. </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8800" y="6518822"/>
            <a:ext cx="876201" cy="296778"/>
          </a:xfrm>
          <a:prstGeom prst="rect">
            <a:avLst/>
          </a:prstGeom>
        </p:spPr>
      </p:pic>
    </p:spTree>
    <p:extLst>
      <p:ext uri="{BB962C8B-B14F-4D97-AF65-F5344CB8AC3E}">
        <p14:creationId xmlns:p14="http://schemas.microsoft.com/office/powerpoint/2010/main" val="2979344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1" name="Content Placeholder 2"/>
          <p:cNvSpPr>
            <a:spLocks noGrp="1"/>
          </p:cNvSpPr>
          <p:nvPr>
            <p:ph sz="half" idx="1" hasCustomPrompt="1"/>
          </p:nvPr>
        </p:nvSpPr>
        <p:spPr>
          <a:xfrm>
            <a:off x="0" y="1028700"/>
            <a:ext cx="3143250" cy="5304367"/>
          </a:xfrm>
        </p:spPr>
        <p:txBody>
          <a:bodyPr lIns="360000" rIns="0" bIns="0">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400" baseline="0"/>
            </a:lvl1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smtClean="0"/>
              <a:t>Content goes here (text / image / diagram </a:t>
            </a:r>
            <a:r>
              <a:rPr lang="el-GR" dirty="0" smtClean="0"/>
              <a:t>/ </a:t>
            </a:r>
            <a:r>
              <a:rPr lang="en-US" dirty="0" smtClean="0"/>
              <a:t>video). Make sure all media/graphics fit the column width, for better display results. </a:t>
            </a:r>
          </a:p>
        </p:txBody>
      </p:sp>
      <p:sp>
        <p:nvSpPr>
          <p:cNvPr id="12" name="Content Placeholder 3"/>
          <p:cNvSpPr>
            <a:spLocks noGrp="1"/>
          </p:cNvSpPr>
          <p:nvPr>
            <p:ph sz="half" idx="2" hasCustomPrompt="1"/>
          </p:nvPr>
        </p:nvSpPr>
        <p:spPr>
          <a:xfrm>
            <a:off x="3143250" y="1028700"/>
            <a:ext cx="6000750" cy="5304367"/>
          </a:xfrm>
        </p:spPr>
        <p:txBody>
          <a:bodyPr lIns="360000" bIns="0">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400"/>
            </a:lvl1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smtClean="0"/>
              <a:t>Content goes here (text / image / diagram / video). Make sure all media/graphics fit the column width, for better display results. </a:t>
            </a:r>
          </a:p>
        </p:txBody>
      </p:sp>
      <p:sp>
        <p:nvSpPr>
          <p:cNvPr id="8" name="Title 1"/>
          <p:cNvSpPr>
            <a:spLocks noGrp="1"/>
          </p:cNvSpPr>
          <p:nvPr>
            <p:ph type="title"/>
          </p:nvPr>
        </p:nvSpPr>
        <p:spPr>
          <a:xfrm>
            <a:off x="0" y="0"/>
            <a:ext cx="9144000" cy="895350"/>
          </a:xfrm>
          <a:solidFill>
            <a:schemeClr val="tx2"/>
          </a:solidFill>
        </p:spPr>
        <p:txBody>
          <a:bodyPr lIns="360000">
            <a:normAutofit/>
          </a:bodyPr>
          <a:lstStyle>
            <a:lvl1pPr>
              <a:defRPr sz="2400" b="1">
                <a:solidFill>
                  <a:schemeClr val="bg1"/>
                </a:solidFill>
                <a:latin typeface="+mn-lt"/>
              </a:defRPr>
            </a:lvl1pPr>
          </a:lstStyle>
          <a:p>
            <a:r>
              <a:rPr lang="en-US" dirty="0" smtClean="0"/>
              <a:t>Click to edit Master title style</a:t>
            </a:r>
            <a:endParaRPr lang="el-GR" dirty="0"/>
          </a:p>
        </p:txBody>
      </p:sp>
      <p:cxnSp>
        <p:nvCxnSpPr>
          <p:cNvPr id="9" name="Straight Connector 8"/>
          <p:cNvCxnSpPr/>
          <p:nvPr userDrawn="1"/>
        </p:nvCxnSpPr>
        <p:spPr>
          <a:xfrm>
            <a:off x="2" y="913544"/>
            <a:ext cx="91439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8800" y="6518822"/>
            <a:ext cx="876201" cy="296778"/>
          </a:xfrm>
          <a:prstGeom prst="rect">
            <a:avLst/>
          </a:prstGeom>
        </p:spPr>
      </p:pic>
    </p:spTree>
    <p:extLst>
      <p:ext uri="{BB962C8B-B14F-4D97-AF65-F5344CB8AC3E}">
        <p14:creationId xmlns:p14="http://schemas.microsoft.com/office/powerpoint/2010/main" val="144322907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8800" y="6518822"/>
            <a:ext cx="876201" cy="296778"/>
          </a:xfrm>
          <a:prstGeom prst="rect">
            <a:avLst/>
          </a:prstGeom>
        </p:spPr>
      </p:pic>
    </p:spTree>
    <p:extLst>
      <p:ext uri="{BB962C8B-B14F-4D97-AF65-F5344CB8AC3E}">
        <p14:creationId xmlns:p14="http://schemas.microsoft.com/office/powerpoint/2010/main" val="4455130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Title 1"/>
          <p:cNvSpPr>
            <a:spLocks noGrp="1"/>
          </p:cNvSpPr>
          <p:nvPr>
            <p:ph type="title"/>
          </p:nvPr>
        </p:nvSpPr>
        <p:spPr>
          <a:xfrm>
            <a:off x="0" y="0"/>
            <a:ext cx="9144000" cy="895350"/>
          </a:xfrm>
          <a:solidFill>
            <a:schemeClr val="tx2"/>
          </a:solidFill>
        </p:spPr>
        <p:txBody>
          <a:bodyPr lIns="360000" rIns="360000">
            <a:normAutofit/>
          </a:bodyPr>
          <a:lstStyle>
            <a:lvl1pPr>
              <a:defRPr sz="2400" b="1">
                <a:solidFill>
                  <a:schemeClr val="bg1"/>
                </a:solidFill>
                <a:latin typeface="+mn-lt"/>
              </a:defRPr>
            </a:lvl1pPr>
          </a:lstStyle>
          <a:p>
            <a:r>
              <a:rPr lang="en-US" dirty="0" smtClean="0"/>
              <a:t>Click to edit Master title style</a:t>
            </a:r>
            <a:endParaRPr lang="el-GR" dirty="0"/>
          </a:p>
        </p:txBody>
      </p:sp>
      <p:cxnSp>
        <p:nvCxnSpPr>
          <p:cNvPr id="12" name="Straight Connector 11"/>
          <p:cNvCxnSpPr/>
          <p:nvPr userDrawn="1"/>
        </p:nvCxnSpPr>
        <p:spPr>
          <a:xfrm>
            <a:off x="2" y="913544"/>
            <a:ext cx="91439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0" hasCustomPrompt="1"/>
          </p:nvPr>
        </p:nvSpPr>
        <p:spPr>
          <a:xfrm>
            <a:off x="1" y="936003"/>
            <a:ext cx="9143999" cy="559539"/>
          </a:xfrm>
          <a:solidFill>
            <a:srgbClr val="D4F0F3"/>
          </a:solidFill>
        </p:spPr>
        <p:txBody>
          <a:bodyPr lIns="360000" rIns="360000" anchor="ctr" anchorCtr="0">
            <a:no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500" b="1">
                <a:solidFill>
                  <a:schemeClr val="tx2"/>
                </a:solidFill>
              </a:defRPr>
            </a:lvl1pPr>
            <a:lvl2pPr marL="342892" indent="0">
              <a:buNone/>
              <a:defRPr/>
            </a:lvl2pPr>
            <a:lvl3pPr marL="685783" indent="0">
              <a:buNone/>
              <a:defRPr/>
            </a:lvl3pPr>
            <a:lvl4pPr marL="1028675" indent="0">
              <a:buNone/>
              <a:defRPr/>
            </a:lvl4pPr>
            <a:lvl5pPr marL="1371566" indent="0">
              <a:buNone/>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smtClean="0"/>
              <a:t>Sub-section tile goes here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8800" y="6518822"/>
            <a:ext cx="876201" cy="296778"/>
          </a:xfrm>
          <a:prstGeom prst="rect">
            <a:avLst/>
          </a:prstGeom>
        </p:spPr>
      </p:pic>
    </p:spTree>
    <p:extLst>
      <p:ext uri="{BB962C8B-B14F-4D97-AF65-F5344CB8AC3E}">
        <p14:creationId xmlns:p14="http://schemas.microsoft.com/office/powerpoint/2010/main" val="206880173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Content Placeholder 2"/>
          <p:cNvSpPr>
            <a:spLocks noGrp="1"/>
          </p:cNvSpPr>
          <p:nvPr>
            <p:ph idx="10" hasCustomPrompt="1"/>
          </p:nvPr>
        </p:nvSpPr>
        <p:spPr>
          <a:xfrm>
            <a:off x="1" y="936003"/>
            <a:ext cx="9143999" cy="559539"/>
          </a:xfrm>
          <a:solidFill>
            <a:srgbClr val="D4F0F3"/>
          </a:solidFill>
        </p:spPr>
        <p:txBody>
          <a:bodyPr lIns="360000" rIns="360000" anchor="ctr" anchorCtr="0">
            <a:no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500" b="1">
                <a:solidFill>
                  <a:schemeClr val="tx2"/>
                </a:solidFill>
              </a:defRPr>
            </a:lvl1pPr>
            <a:lvl2pPr marL="342892" indent="0">
              <a:buNone/>
              <a:defRPr/>
            </a:lvl2pPr>
            <a:lvl3pPr marL="685783" indent="0">
              <a:buNone/>
              <a:defRPr/>
            </a:lvl3pPr>
            <a:lvl4pPr marL="1028675" indent="0">
              <a:buNone/>
              <a:defRPr/>
            </a:lvl4pPr>
            <a:lvl5pPr marL="1371566" indent="0">
              <a:buNone/>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smtClean="0"/>
              <a:t>Sub-section tile goes here</a:t>
            </a:r>
          </a:p>
        </p:txBody>
      </p:sp>
      <p:sp>
        <p:nvSpPr>
          <p:cNvPr id="3" name="Content Placeholder 2"/>
          <p:cNvSpPr>
            <a:spLocks noGrp="1"/>
          </p:cNvSpPr>
          <p:nvPr>
            <p:ph idx="1" hasCustomPrompt="1"/>
          </p:nvPr>
        </p:nvSpPr>
        <p:spPr>
          <a:xfrm>
            <a:off x="2" y="1612903"/>
            <a:ext cx="9143999" cy="5245099"/>
          </a:xfrm>
        </p:spPr>
        <p:txBody>
          <a:bodyPr lIns="360000" rIns="360000">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600"/>
            </a:lvl1pPr>
            <a:lvl2pPr marL="342892" indent="0">
              <a:buNone/>
              <a:defRPr/>
            </a:lvl2pPr>
            <a:lvl3pPr marL="685783" indent="0">
              <a:buNone/>
              <a:defRPr/>
            </a:lvl3pPr>
            <a:lvl4pPr marL="1028675" indent="0">
              <a:buNone/>
              <a:defRPr/>
            </a:lvl4pPr>
            <a:lvl5pPr marL="1371566" indent="0">
              <a:buNone/>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smtClean="0"/>
              <a:t>Content goes here (text / image / diagram / video). Make sure all media/graphics fit the column width, for better display results. </a:t>
            </a:r>
          </a:p>
          <a:p>
            <a:pPr lvl="0"/>
            <a:endParaRPr lang="el-GR" dirty="0"/>
          </a:p>
        </p:txBody>
      </p:sp>
      <p:sp>
        <p:nvSpPr>
          <p:cNvPr id="11" name="Title 1"/>
          <p:cNvSpPr>
            <a:spLocks noGrp="1"/>
          </p:cNvSpPr>
          <p:nvPr>
            <p:ph type="title"/>
          </p:nvPr>
        </p:nvSpPr>
        <p:spPr>
          <a:xfrm>
            <a:off x="0" y="0"/>
            <a:ext cx="9144000" cy="895350"/>
          </a:xfrm>
          <a:solidFill>
            <a:schemeClr val="tx2"/>
          </a:solidFill>
        </p:spPr>
        <p:txBody>
          <a:bodyPr lIns="360000" rIns="360000">
            <a:normAutofit/>
          </a:bodyPr>
          <a:lstStyle>
            <a:lvl1pPr>
              <a:defRPr sz="2400" b="1">
                <a:solidFill>
                  <a:schemeClr val="bg1"/>
                </a:solidFill>
                <a:latin typeface="+mn-lt"/>
              </a:defRPr>
            </a:lvl1pPr>
          </a:lstStyle>
          <a:p>
            <a:r>
              <a:rPr lang="en-US" dirty="0" smtClean="0"/>
              <a:t>Click to edit Master title style</a:t>
            </a:r>
            <a:endParaRPr lang="el-GR" dirty="0"/>
          </a:p>
        </p:txBody>
      </p:sp>
      <p:cxnSp>
        <p:nvCxnSpPr>
          <p:cNvPr id="12" name="Straight Connector 11"/>
          <p:cNvCxnSpPr/>
          <p:nvPr userDrawn="1"/>
        </p:nvCxnSpPr>
        <p:spPr>
          <a:xfrm>
            <a:off x="2" y="913544"/>
            <a:ext cx="91439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8800" y="6518822"/>
            <a:ext cx="876201" cy="296778"/>
          </a:xfrm>
          <a:prstGeom prst="rect">
            <a:avLst/>
          </a:prstGeom>
        </p:spPr>
      </p:pic>
    </p:spTree>
    <p:extLst>
      <p:ext uri="{BB962C8B-B14F-4D97-AF65-F5344CB8AC3E}">
        <p14:creationId xmlns:p14="http://schemas.microsoft.com/office/powerpoint/2010/main" val="88810671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18" name="Content Placeholder 3"/>
          <p:cNvSpPr>
            <a:spLocks noGrp="1"/>
          </p:cNvSpPr>
          <p:nvPr>
            <p:ph sz="half" idx="2" hasCustomPrompt="1"/>
          </p:nvPr>
        </p:nvSpPr>
        <p:spPr>
          <a:xfrm>
            <a:off x="4590000" y="1634227"/>
            <a:ext cx="4563000" cy="4648040"/>
          </a:xfrm>
        </p:spPr>
        <p:txBody>
          <a:bodyPr lIns="180000" rIns="360000">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400"/>
            </a:lvl1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smtClean="0"/>
              <a:t>Content goes here (text / image / diagram / video). Make sure all media/graphics fit the column width, for better display results. </a:t>
            </a:r>
          </a:p>
        </p:txBody>
      </p:sp>
      <p:sp>
        <p:nvSpPr>
          <p:cNvPr id="15" name="Title 1"/>
          <p:cNvSpPr>
            <a:spLocks noGrp="1"/>
          </p:cNvSpPr>
          <p:nvPr>
            <p:ph type="title"/>
          </p:nvPr>
        </p:nvSpPr>
        <p:spPr>
          <a:xfrm>
            <a:off x="0" y="0"/>
            <a:ext cx="9144000" cy="895350"/>
          </a:xfrm>
          <a:solidFill>
            <a:schemeClr val="tx2"/>
          </a:solidFill>
        </p:spPr>
        <p:txBody>
          <a:bodyPr lIns="360000" rIns="360000">
            <a:normAutofit/>
          </a:bodyPr>
          <a:lstStyle>
            <a:lvl1pPr>
              <a:defRPr sz="2400" b="1">
                <a:solidFill>
                  <a:schemeClr val="bg1"/>
                </a:solidFill>
                <a:latin typeface="+mn-lt"/>
              </a:defRPr>
            </a:lvl1pPr>
          </a:lstStyle>
          <a:p>
            <a:r>
              <a:rPr lang="en-US" dirty="0" smtClean="0"/>
              <a:t>Click to edit Master title style</a:t>
            </a:r>
            <a:endParaRPr lang="el-GR" dirty="0"/>
          </a:p>
        </p:txBody>
      </p:sp>
      <p:cxnSp>
        <p:nvCxnSpPr>
          <p:cNvPr id="16" name="Straight Connector 15"/>
          <p:cNvCxnSpPr/>
          <p:nvPr userDrawn="1"/>
        </p:nvCxnSpPr>
        <p:spPr>
          <a:xfrm>
            <a:off x="2" y="913544"/>
            <a:ext cx="91439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0" hasCustomPrompt="1"/>
          </p:nvPr>
        </p:nvSpPr>
        <p:spPr>
          <a:xfrm>
            <a:off x="1" y="936003"/>
            <a:ext cx="9143999" cy="559539"/>
          </a:xfrm>
          <a:solidFill>
            <a:srgbClr val="D4F0F3"/>
          </a:solidFill>
        </p:spPr>
        <p:txBody>
          <a:bodyPr lIns="360000" rIns="360000" anchor="ctr" anchorCtr="0">
            <a:no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500" b="1">
                <a:solidFill>
                  <a:schemeClr val="tx2"/>
                </a:solidFill>
              </a:defRPr>
            </a:lvl1pPr>
            <a:lvl2pPr marL="342892" indent="0">
              <a:buNone/>
              <a:defRPr/>
            </a:lvl2pPr>
            <a:lvl3pPr marL="685783" indent="0">
              <a:buNone/>
              <a:defRPr/>
            </a:lvl3pPr>
            <a:lvl4pPr marL="1028675" indent="0">
              <a:buNone/>
              <a:defRPr/>
            </a:lvl4pPr>
            <a:lvl5pPr marL="1371566" indent="0">
              <a:buNone/>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smtClean="0"/>
              <a:t>Sub-section tile goes here</a:t>
            </a:r>
          </a:p>
        </p:txBody>
      </p:sp>
      <p:sp>
        <p:nvSpPr>
          <p:cNvPr id="14" name="Content Placeholder 4"/>
          <p:cNvSpPr>
            <a:spLocks noGrp="1"/>
          </p:cNvSpPr>
          <p:nvPr>
            <p:ph sz="quarter" idx="12" hasCustomPrompt="1"/>
          </p:nvPr>
        </p:nvSpPr>
        <p:spPr>
          <a:xfrm>
            <a:off x="4590000" y="4914903"/>
            <a:ext cx="4554000" cy="1367367"/>
          </a:xfrm>
          <a:ln w="19050">
            <a:solidFill>
              <a:schemeClr val="accent3"/>
            </a:solidFill>
          </a:ln>
        </p:spPr>
        <p:txBody>
          <a:bodyPr tIns="90000" bIns="90000" anchor="ctr" anchorCtr="0">
            <a:normAutofit/>
          </a:bodyPr>
          <a:lstStyle>
            <a:lvl1pPr marL="0" indent="0" algn="ctr">
              <a:buNone/>
              <a:defRPr sz="1800" baseline="0">
                <a:solidFill>
                  <a:schemeClr val="accent3">
                    <a:lumMod val="75000"/>
                  </a:schemeClr>
                </a:solidFill>
              </a:defRPr>
            </a:lvl1pPr>
          </a:lstStyle>
          <a:p>
            <a:pPr lvl="0"/>
            <a:r>
              <a:rPr lang="el-GR" dirty="0" smtClean="0"/>
              <a:t>Quote text here</a:t>
            </a:r>
            <a:endParaRPr lang="el-GR" dirty="0"/>
          </a:p>
        </p:txBody>
      </p:sp>
      <p:sp>
        <p:nvSpPr>
          <p:cNvPr id="17" name="Content Placeholder 2"/>
          <p:cNvSpPr>
            <a:spLocks noGrp="1"/>
          </p:cNvSpPr>
          <p:nvPr>
            <p:ph sz="half" idx="1" hasCustomPrompt="1"/>
          </p:nvPr>
        </p:nvSpPr>
        <p:spPr>
          <a:xfrm>
            <a:off x="0" y="1634227"/>
            <a:ext cx="4563000" cy="4648040"/>
          </a:xfrm>
        </p:spPr>
        <p:txBody>
          <a:bodyPr lIns="360000" rIns="180000">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400"/>
            </a:lvl1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smtClean="0"/>
              <a:t>Content goes here (text / image / diagram / video). Make sure all media/graphics fit the column width, for better display results. </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8800" y="6518822"/>
            <a:ext cx="876201" cy="296778"/>
          </a:xfrm>
          <a:prstGeom prst="rect">
            <a:avLst/>
          </a:prstGeom>
        </p:spPr>
      </p:pic>
    </p:spTree>
    <p:extLst>
      <p:ext uri="{BB962C8B-B14F-4D97-AF65-F5344CB8AC3E}">
        <p14:creationId xmlns:p14="http://schemas.microsoft.com/office/powerpoint/2010/main" val="31332360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B487E89B-A9EA-4E4C-860E-D2F85624C1D7}" type="slidenum">
              <a:rPr lang="es-ES" smtClean="0"/>
              <a:pPr>
                <a:defRPr/>
              </a:pPr>
              <a:t>‹#›</a:t>
            </a:fld>
            <a:endParaRPr lang="es-E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11" name="Content Placeholder 2"/>
          <p:cNvSpPr>
            <a:spLocks noGrp="1"/>
          </p:cNvSpPr>
          <p:nvPr>
            <p:ph sz="half" idx="1" hasCustomPrompt="1"/>
          </p:nvPr>
        </p:nvSpPr>
        <p:spPr>
          <a:xfrm>
            <a:off x="0" y="1612901"/>
            <a:ext cx="3143250" cy="4737100"/>
          </a:xfrm>
        </p:spPr>
        <p:txBody>
          <a:bodyPr lIns="360000" rIns="0" bIns="0">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400"/>
            </a:lvl1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smtClean="0"/>
              <a:t>Content goes here (text / image / diagram / video). Make sure all media/graphics fit the column width, for better display results. </a:t>
            </a:r>
          </a:p>
        </p:txBody>
      </p:sp>
      <p:sp>
        <p:nvSpPr>
          <p:cNvPr id="12" name="Content Placeholder 3"/>
          <p:cNvSpPr>
            <a:spLocks noGrp="1"/>
          </p:cNvSpPr>
          <p:nvPr>
            <p:ph sz="half" idx="2" hasCustomPrompt="1"/>
          </p:nvPr>
        </p:nvSpPr>
        <p:spPr>
          <a:xfrm>
            <a:off x="3143250" y="1612901"/>
            <a:ext cx="6000750" cy="4737100"/>
          </a:xfrm>
        </p:spPr>
        <p:txBody>
          <a:bodyPr lIns="180000" rIns="360000" bIns="0">
            <a:norm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400"/>
            </a:lvl1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smtClean="0"/>
              <a:t>Content goes here (text / image / diagram / video). Make sure all media/graphics fit the column width, for better display results. </a:t>
            </a:r>
          </a:p>
        </p:txBody>
      </p:sp>
      <p:sp>
        <p:nvSpPr>
          <p:cNvPr id="9" name="Title 1"/>
          <p:cNvSpPr>
            <a:spLocks noGrp="1"/>
          </p:cNvSpPr>
          <p:nvPr>
            <p:ph type="title"/>
          </p:nvPr>
        </p:nvSpPr>
        <p:spPr>
          <a:xfrm>
            <a:off x="0" y="0"/>
            <a:ext cx="9144000" cy="895350"/>
          </a:xfrm>
          <a:solidFill>
            <a:schemeClr val="tx2"/>
          </a:solidFill>
        </p:spPr>
        <p:txBody>
          <a:bodyPr lIns="360000" rIns="360000">
            <a:normAutofit/>
          </a:bodyPr>
          <a:lstStyle>
            <a:lvl1pPr>
              <a:defRPr sz="2400" b="1">
                <a:solidFill>
                  <a:schemeClr val="bg1"/>
                </a:solidFill>
                <a:latin typeface="+mn-lt"/>
              </a:defRPr>
            </a:lvl1pPr>
          </a:lstStyle>
          <a:p>
            <a:r>
              <a:rPr lang="en-US" dirty="0" smtClean="0"/>
              <a:t>Click to edit Master title style</a:t>
            </a:r>
            <a:endParaRPr lang="el-GR" dirty="0"/>
          </a:p>
        </p:txBody>
      </p:sp>
      <p:cxnSp>
        <p:nvCxnSpPr>
          <p:cNvPr id="10" name="Straight Connector 9"/>
          <p:cNvCxnSpPr/>
          <p:nvPr userDrawn="1"/>
        </p:nvCxnSpPr>
        <p:spPr>
          <a:xfrm>
            <a:off x="2" y="913544"/>
            <a:ext cx="91439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0" hasCustomPrompt="1"/>
          </p:nvPr>
        </p:nvSpPr>
        <p:spPr>
          <a:xfrm>
            <a:off x="1" y="936003"/>
            <a:ext cx="9143999" cy="559539"/>
          </a:xfrm>
          <a:solidFill>
            <a:srgbClr val="D4F0F3"/>
          </a:solidFill>
        </p:spPr>
        <p:txBody>
          <a:bodyPr lIns="360000" rIns="360000" anchor="ctr" anchorCtr="0">
            <a:noAutofit/>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500" b="1">
                <a:solidFill>
                  <a:schemeClr val="tx2"/>
                </a:solidFill>
              </a:defRPr>
            </a:lvl1pPr>
            <a:lvl2pPr marL="342892" indent="0">
              <a:buNone/>
              <a:defRPr/>
            </a:lvl2pPr>
            <a:lvl3pPr marL="685783" indent="0">
              <a:buNone/>
              <a:defRPr/>
            </a:lvl3pPr>
            <a:lvl4pPr marL="1028675" indent="0">
              <a:buNone/>
              <a:defRPr/>
            </a:lvl4pPr>
            <a:lvl5pPr marL="1371566" indent="0">
              <a:buNone/>
              <a:defRPr/>
            </a:lvl5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smtClean="0"/>
              <a:t>Sub-section tile goes here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8800" y="6518822"/>
            <a:ext cx="876201" cy="296778"/>
          </a:xfrm>
          <a:prstGeom prst="rect">
            <a:avLst/>
          </a:prstGeom>
        </p:spPr>
      </p:pic>
    </p:spTree>
    <p:extLst>
      <p:ext uri="{BB962C8B-B14F-4D97-AF65-F5344CB8AC3E}">
        <p14:creationId xmlns:p14="http://schemas.microsoft.com/office/powerpoint/2010/main" val="805927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764DE79-268F-4C1A-8933-263129D2AF90}" type="datetimeFigureOut">
              <a:rPr lang="en-US" smtClean="0"/>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3/28/2018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smtClean="0"/>
              <a:t>3/28/2018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764DE79-268F-4C1A-8933-263129D2AF90}" type="datetimeFigureOut">
              <a:rPr lang="en-US" smtClean="0"/>
              <a:t>3/28/2018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764DE79-268F-4C1A-8933-263129D2AF90}" type="datetimeFigureOut">
              <a:rPr lang="en-US" smtClean="0"/>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C764DE79-268F-4C1A-8933-263129D2AF90}" type="datetimeFigureOut">
              <a:rPr lang="en-US" smtClean="0"/>
              <a:t>3/28/2018</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8F63A3B-78C7-47BE-AE5E-E10140E04643}" type="slidenum">
              <a:rPr lang="en-US" smtClean="0"/>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 id="2147484123" r:id="rId13"/>
    <p:sldLayoutId id="2147483669" r:id="rId14"/>
    <p:sldLayoutId id="2147483656" r:id="rId15"/>
    <p:sldLayoutId id="2147483688" r:id="rId16"/>
    <p:sldLayoutId id="2147483663" r:id="rId17"/>
    <p:sldLayoutId id="2147483660" r:id="rId18"/>
    <p:sldLayoutId id="2147483670" r:id="rId19"/>
    <p:sldLayoutId id="2147483664" r:id="rId20"/>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www.moec.gov.cy/aethee/"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All%20about%20EPALE.mp4" TargetMode="Externa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554014"/>
          </a:xfrm>
        </p:spPr>
        <p:txBody>
          <a:bodyPr>
            <a:noAutofit/>
          </a:bodyPr>
          <a:lstStyle/>
          <a:p>
            <a:r>
              <a:rPr lang="en-US" sz="3600" dirty="0"/>
              <a:t>Policies, issues and challenges of Adult Education in Cyprus</a:t>
            </a:r>
            <a:endParaRPr lang="en-GB" sz="3600" dirty="0"/>
          </a:p>
        </p:txBody>
      </p:sp>
      <p:graphicFrame>
        <p:nvGraphicFramePr>
          <p:cNvPr id="5" name="Content Placeholder 3"/>
          <p:cNvGraphicFramePr>
            <a:graphicFrameLocks noGrp="1"/>
          </p:cNvGraphicFramePr>
          <p:nvPr>
            <p:ph sz="half" idx="1"/>
            <p:extLst>
              <p:ext uri="{D42A27DB-BD31-4B8C-83A1-F6EECF244321}">
                <p14:modId xmlns:p14="http://schemas.microsoft.com/office/powerpoint/2010/main" val="564845433"/>
              </p:ext>
            </p:extLst>
          </p:nvPr>
        </p:nvGraphicFramePr>
        <p:xfrm>
          <a:off x="0" y="1142645"/>
          <a:ext cx="9144000" cy="5248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1"/>
          <p:cNvSpPr txBox="1">
            <a:spLocks/>
          </p:cNvSpPr>
          <p:nvPr/>
        </p:nvSpPr>
        <p:spPr>
          <a:xfrm>
            <a:off x="472966" y="1108798"/>
            <a:ext cx="8193362" cy="5071284"/>
          </a:xfrm>
          <a:prstGeom prst="rect">
            <a:avLst/>
          </a:prstGeom>
        </p:spPr>
        <p:txBody>
          <a:bodyPr vert="horz" lIns="360000" tIns="45720" rIns="360000" bIns="45720" rtlCol="0">
            <a:normAutofit fontScale="85000" lnSpcReduction="20000"/>
          </a:bodyPr>
          <a:lstStyle>
            <a:lvl1pPr marL="0" marR="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sz="1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gn="ctr"/>
            <a:endParaRPr lang="en-US" sz="2800" b="1" dirty="0" smtClean="0"/>
          </a:p>
          <a:p>
            <a:pPr algn="ctr"/>
            <a:endParaRPr lang="en-US" sz="2800" b="1" dirty="0"/>
          </a:p>
          <a:p>
            <a:pPr algn="ctr"/>
            <a:endParaRPr lang="en-US" sz="2800" b="1" dirty="0" smtClean="0"/>
          </a:p>
          <a:p>
            <a:pPr algn="ctr"/>
            <a:endParaRPr lang="en-US" sz="2800" b="1" dirty="0"/>
          </a:p>
          <a:p>
            <a:pPr algn="ctr"/>
            <a:endParaRPr lang="en-US" sz="2800" b="1" dirty="0" smtClean="0"/>
          </a:p>
          <a:p>
            <a:pPr algn="ctr"/>
            <a:r>
              <a:rPr lang="en-US" sz="2800" b="1" dirty="0" smtClean="0"/>
              <a:t>MATHGAMES – Games and Mathematics in Education</a:t>
            </a:r>
          </a:p>
          <a:p>
            <a:pPr algn="ctr"/>
            <a:r>
              <a:rPr lang="en-US" sz="2800" b="1" dirty="0" smtClean="0"/>
              <a:t>29 March 2018</a:t>
            </a:r>
          </a:p>
          <a:p>
            <a:pPr algn="ctr"/>
            <a:r>
              <a:rPr lang="en-US" sz="1800" b="1" dirty="0"/>
              <a:t>AKAMAS Room, Hilton Cyprus Hotel</a:t>
            </a:r>
          </a:p>
          <a:p>
            <a:pPr algn="ctr"/>
            <a:endParaRPr lang="en-US" b="1" dirty="0" smtClean="0"/>
          </a:p>
          <a:p>
            <a:pPr algn="r"/>
            <a:endParaRPr lang="en-US" sz="2400" b="1" dirty="0" smtClean="0"/>
          </a:p>
          <a:p>
            <a:pPr algn="r"/>
            <a:endParaRPr lang="en-US" sz="2400" b="1" dirty="0" smtClean="0"/>
          </a:p>
          <a:p>
            <a:pPr algn="r"/>
            <a:endParaRPr lang="en-US" sz="2400" b="1" dirty="0"/>
          </a:p>
          <a:p>
            <a:pPr algn="r"/>
            <a:r>
              <a:rPr lang="en-US" sz="2000" b="1" i="1" dirty="0" smtClean="0"/>
              <a:t>Nicoletta Ioannou</a:t>
            </a:r>
          </a:p>
          <a:p>
            <a:pPr algn="r"/>
            <a:r>
              <a:rPr lang="en-US" sz="2000" b="1" i="1" dirty="0" smtClean="0"/>
              <a:t>Officer of European and International Affairs Office</a:t>
            </a:r>
          </a:p>
          <a:p>
            <a:pPr algn="r"/>
            <a:r>
              <a:rPr lang="en-US" sz="2000" b="1" i="1" dirty="0" smtClean="0"/>
              <a:t>Project Manager of the CY EU Agenda for Adult Learning 2017-19</a:t>
            </a:r>
          </a:p>
          <a:p>
            <a:pPr algn="r"/>
            <a:r>
              <a:rPr lang="en-US" sz="2000" b="1" i="1" dirty="0" smtClean="0"/>
              <a:t>Cyprus Ministry of Education and Culture</a:t>
            </a:r>
          </a:p>
          <a:p>
            <a:pPr algn="ctr"/>
            <a:endParaRPr lang="en-US" b="1" dirty="0"/>
          </a:p>
        </p:txBody>
      </p:sp>
    </p:spTree>
    <p:extLst>
      <p:ext uri="{BB962C8B-B14F-4D97-AF65-F5344CB8AC3E}">
        <p14:creationId xmlns:p14="http://schemas.microsoft.com/office/powerpoint/2010/main" val="3544560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Some </a:t>
            </a:r>
            <a:r>
              <a:rPr lang="en-GB" dirty="0"/>
              <a:t>Numerical Data (2015-2016)</a:t>
            </a:r>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843393436"/>
              </p:ext>
            </p:extLst>
          </p:nvPr>
        </p:nvGraphicFramePr>
        <p:xfrm>
          <a:off x="163773" y="1033467"/>
          <a:ext cx="8857397" cy="5667585"/>
        </p:xfrm>
        <a:graphic>
          <a:graphicData uri="http://schemas.openxmlformats.org/drawingml/2006/table">
            <a:tbl>
              <a:tblPr firstRow="1" firstCol="1" bandRow="1"/>
              <a:tblGrid>
                <a:gridCol w="3317475"/>
                <a:gridCol w="2643716"/>
                <a:gridCol w="2896206"/>
              </a:tblGrid>
              <a:tr h="276117">
                <a:tc>
                  <a:txBody>
                    <a:bodyPr/>
                    <a:lstStyle/>
                    <a:p>
                      <a:pPr algn="ctr">
                        <a:spcAft>
                          <a:spcPts val="1000"/>
                        </a:spcAft>
                      </a:pPr>
                      <a:r>
                        <a:rPr lang="en-GB" sz="1100" b="1" dirty="0">
                          <a:effectLst/>
                          <a:latin typeface="Times New Roman"/>
                          <a:ea typeface="Times New Roman"/>
                          <a:cs typeface="Times New Roman"/>
                        </a:rPr>
                        <a:t> </a:t>
                      </a:r>
                      <a:endParaRPr lang="en-US" sz="1100" dirty="0">
                        <a:effectLst/>
                        <a:latin typeface="Times New Roman"/>
                        <a:ea typeface="Times New Roman"/>
                        <a:cs typeface="Times New Roman"/>
                      </a:endParaRP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5B3D7"/>
                    </a:solidFill>
                  </a:tcPr>
                </a:tc>
                <a:tc>
                  <a:txBody>
                    <a:bodyPr/>
                    <a:lstStyle/>
                    <a:p>
                      <a:pPr algn="ctr">
                        <a:spcAft>
                          <a:spcPts val="1000"/>
                        </a:spcAft>
                      </a:pPr>
                      <a:r>
                        <a:rPr lang="en-GB" sz="1800" b="1" dirty="0">
                          <a:effectLst/>
                          <a:latin typeface="Times New Roman"/>
                          <a:ea typeface="Times New Roman"/>
                          <a:cs typeface="Times New Roman"/>
                        </a:rPr>
                        <a:t>Schools</a:t>
                      </a:r>
                      <a:endParaRPr lang="en-US" sz="1800" dirty="0">
                        <a:effectLst/>
                        <a:latin typeface="Times New Roman"/>
                        <a:ea typeface="Times New Roman"/>
                        <a:cs typeface="Times New Roman"/>
                      </a:endParaRP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5B3D7"/>
                    </a:solidFill>
                  </a:tcPr>
                </a:tc>
                <a:tc>
                  <a:txBody>
                    <a:bodyPr/>
                    <a:lstStyle/>
                    <a:p>
                      <a:pPr algn="ctr">
                        <a:spcAft>
                          <a:spcPts val="1000"/>
                        </a:spcAft>
                      </a:pPr>
                      <a:r>
                        <a:rPr lang="en-GB" sz="1800" b="1">
                          <a:effectLst/>
                          <a:latin typeface="Times New Roman"/>
                          <a:ea typeface="Times New Roman"/>
                          <a:cs typeface="Times New Roman"/>
                        </a:rPr>
                        <a:t>Pupils</a:t>
                      </a:r>
                      <a:endParaRPr lang="en-US" sz="1800">
                        <a:effectLst/>
                        <a:latin typeface="Times New Roman"/>
                        <a:ea typeface="Times New Roman"/>
                        <a:cs typeface="Times New Roman"/>
                      </a:endParaRP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5B3D7"/>
                    </a:solidFill>
                  </a:tcPr>
                </a:tc>
              </a:tr>
              <a:tr h="276117">
                <a:tc gridSpan="3">
                  <a:txBody>
                    <a:bodyPr/>
                    <a:lstStyle/>
                    <a:p>
                      <a:pPr algn="ctr">
                        <a:spcAft>
                          <a:spcPts val="1000"/>
                        </a:spcAft>
                      </a:pPr>
                      <a:r>
                        <a:rPr lang="en-GB" sz="1800" b="1" dirty="0">
                          <a:effectLst/>
                          <a:latin typeface="Times New Roman"/>
                          <a:ea typeface="Times New Roman"/>
                          <a:cs typeface="Times New Roman"/>
                        </a:rPr>
                        <a:t>FORMAL SECTOR</a:t>
                      </a:r>
                      <a:endParaRPr lang="en-US" sz="1800" dirty="0">
                        <a:effectLst/>
                        <a:latin typeface="Times New Roman"/>
                        <a:ea typeface="Times New Roman"/>
                        <a:cs typeface="Times New Roman"/>
                      </a:endParaRP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9594"/>
                    </a:solidFill>
                  </a:tcPr>
                </a:tc>
                <a:tc hMerge="1">
                  <a:txBody>
                    <a:bodyPr/>
                    <a:lstStyle/>
                    <a:p>
                      <a:endParaRPr lang="en-US"/>
                    </a:p>
                  </a:txBody>
                  <a:tcPr/>
                </a:tc>
                <a:tc hMerge="1">
                  <a:txBody>
                    <a:bodyPr/>
                    <a:lstStyle/>
                    <a:p>
                      <a:endParaRPr lang="en-US"/>
                    </a:p>
                  </a:txBody>
                  <a:tcPr/>
                </a:tc>
              </a:tr>
              <a:tr h="289524">
                <a:tc>
                  <a:txBody>
                    <a:bodyPr/>
                    <a:lstStyle/>
                    <a:p>
                      <a:pPr algn="ctr">
                        <a:spcAft>
                          <a:spcPts val="0"/>
                        </a:spcAft>
                      </a:pPr>
                      <a:r>
                        <a:rPr lang="en-US" sz="1600" b="1" dirty="0">
                          <a:effectLst/>
                          <a:latin typeface="Times New Roman" pitchFamily="18" charset="0"/>
                          <a:ea typeface="Times New Roman"/>
                          <a:cs typeface="Times New Roman" pitchFamily="18" charset="0"/>
                        </a:rPr>
                        <a:t>Pre-Primary </a:t>
                      </a:r>
                      <a:r>
                        <a:rPr lang="en-US" sz="1600" b="1" dirty="0" smtClean="0">
                          <a:effectLst/>
                          <a:latin typeface="Times New Roman" pitchFamily="18" charset="0"/>
                          <a:ea typeface="Times New Roman"/>
                          <a:cs typeface="Times New Roman" pitchFamily="18" charset="0"/>
                        </a:rPr>
                        <a:t>schools (public)</a:t>
                      </a: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5B3D7"/>
                    </a:solidFill>
                  </a:tcPr>
                </a:tc>
                <a:tc>
                  <a:txBody>
                    <a:bodyPr/>
                    <a:lstStyle/>
                    <a:p>
                      <a:pPr algn="ctr">
                        <a:spcAft>
                          <a:spcPts val="1000"/>
                        </a:spcAft>
                      </a:pPr>
                      <a:r>
                        <a:rPr lang="en-GB" sz="1800" dirty="0">
                          <a:effectLst/>
                          <a:latin typeface="Times New Roman" pitchFamily="18" charset="0"/>
                          <a:ea typeface="Times New Roman"/>
                          <a:cs typeface="Times New Roman" pitchFamily="18" charset="0"/>
                        </a:rPr>
                        <a:t>268</a:t>
                      </a:r>
                      <a:endParaRPr lang="en-US" sz="1800" dirty="0">
                        <a:effectLst/>
                        <a:latin typeface="Times New Roman" pitchFamily="18" charset="0"/>
                        <a:ea typeface="Times New Roman"/>
                        <a:cs typeface="Times New Roman" pitchFamily="18" charset="0"/>
                      </a:endParaRP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lgn="ctr">
                        <a:spcAft>
                          <a:spcPts val="1000"/>
                        </a:spcAft>
                      </a:pPr>
                      <a:r>
                        <a:rPr lang="en-GB" sz="1800" dirty="0">
                          <a:effectLst/>
                          <a:latin typeface="Times New Roman" pitchFamily="18" charset="0"/>
                          <a:ea typeface="Times New Roman"/>
                          <a:cs typeface="Times New Roman" pitchFamily="18" charset="0"/>
                        </a:rPr>
                        <a:t>12</a:t>
                      </a:r>
                      <a:r>
                        <a:rPr lang="el-GR" sz="1800" dirty="0">
                          <a:effectLst/>
                          <a:latin typeface="Times New Roman" pitchFamily="18" charset="0"/>
                          <a:ea typeface="Times New Roman"/>
                          <a:cs typeface="Times New Roman" pitchFamily="18" charset="0"/>
                        </a:rPr>
                        <a:t>,</a:t>
                      </a:r>
                      <a:r>
                        <a:rPr lang="en-GB" sz="1800" dirty="0">
                          <a:effectLst/>
                          <a:latin typeface="Times New Roman" pitchFamily="18" charset="0"/>
                          <a:ea typeface="Times New Roman"/>
                          <a:cs typeface="Times New Roman" pitchFamily="18" charset="0"/>
                        </a:rPr>
                        <a:t>064</a:t>
                      </a:r>
                      <a:endParaRPr lang="en-US" sz="1800" dirty="0">
                        <a:effectLst/>
                        <a:latin typeface="Times New Roman" pitchFamily="18" charset="0"/>
                        <a:ea typeface="Times New Roman"/>
                        <a:cs typeface="Times New Roman" pitchFamily="18" charset="0"/>
                      </a:endParaRP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r>
              <a:tr h="276117">
                <a:tc>
                  <a:txBody>
                    <a:bodyPr/>
                    <a:lstStyle/>
                    <a:p>
                      <a:pPr algn="ctr">
                        <a:spcAft>
                          <a:spcPts val="1000"/>
                        </a:spcAft>
                      </a:pPr>
                      <a:r>
                        <a:rPr lang="en-GB" sz="1600" b="1" dirty="0">
                          <a:effectLst/>
                          <a:latin typeface="Times New Roman" pitchFamily="18" charset="0"/>
                          <a:ea typeface="Times New Roman"/>
                          <a:cs typeface="Times New Roman" pitchFamily="18" charset="0"/>
                        </a:rPr>
                        <a:t>Primary schools</a:t>
                      </a:r>
                      <a:endParaRPr lang="en-US" sz="1600" dirty="0">
                        <a:effectLst/>
                        <a:latin typeface="Times New Roman" pitchFamily="18" charset="0"/>
                        <a:ea typeface="Times New Roman"/>
                        <a:cs typeface="Times New Roman" pitchFamily="18" charset="0"/>
                      </a:endParaRP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5B3D7"/>
                    </a:solidFill>
                  </a:tcPr>
                </a:tc>
                <a:tc>
                  <a:txBody>
                    <a:bodyPr/>
                    <a:lstStyle/>
                    <a:p>
                      <a:pPr algn="ctr">
                        <a:spcAft>
                          <a:spcPts val="1000"/>
                        </a:spcAft>
                      </a:pPr>
                      <a:r>
                        <a:rPr lang="en-GB" sz="1800" dirty="0">
                          <a:effectLst/>
                          <a:latin typeface="Times New Roman" pitchFamily="18" charset="0"/>
                          <a:ea typeface="Times New Roman"/>
                          <a:cs typeface="Times New Roman" pitchFamily="18" charset="0"/>
                        </a:rPr>
                        <a:t>334</a:t>
                      </a:r>
                      <a:endParaRPr lang="en-US" sz="1800" dirty="0">
                        <a:effectLst/>
                        <a:latin typeface="Times New Roman" pitchFamily="18" charset="0"/>
                        <a:ea typeface="Times New Roman"/>
                        <a:cs typeface="Times New Roman" pitchFamily="18" charset="0"/>
                      </a:endParaRP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lgn="ctr">
                        <a:spcAft>
                          <a:spcPts val="1000"/>
                        </a:spcAft>
                      </a:pPr>
                      <a:r>
                        <a:rPr lang="en-GB" sz="1800">
                          <a:effectLst/>
                          <a:latin typeface="Times New Roman" pitchFamily="18" charset="0"/>
                          <a:ea typeface="Times New Roman"/>
                          <a:cs typeface="Times New Roman" pitchFamily="18" charset="0"/>
                        </a:rPr>
                        <a:t>48</a:t>
                      </a:r>
                      <a:r>
                        <a:rPr lang="el-GR" sz="1800">
                          <a:effectLst/>
                          <a:latin typeface="Times New Roman" pitchFamily="18" charset="0"/>
                          <a:ea typeface="Times New Roman"/>
                          <a:cs typeface="Times New Roman" pitchFamily="18" charset="0"/>
                        </a:rPr>
                        <a:t>,</a:t>
                      </a:r>
                      <a:r>
                        <a:rPr lang="en-GB" sz="1800">
                          <a:effectLst/>
                          <a:latin typeface="Times New Roman" pitchFamily="18" charset="0"/>
                          <a:ea typeface="Times New Roman"/>
                          <a:cs typeface="Times New Roman" pitchFamily="18" charset="0"/>
                        </a:rPr>
                        <a:t>796</a:t>
                      </a:r>
                      <a:endParaRPr lang="en-US" sz="1800">
                        <a:effectLst/>
                        <a:latin typeface="Times New Roman" pitchFamily="18" charset="0"/>
                        <a:ea typeface="Times New Roman"/>
                        <a:cs typeface="Times New Roman" pitchFamily="18" charset="0"/>
                      </a:endParaRP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r>
              <a:tr h="312749">
                <a:tc>
                  <a:txBody>
                    <a:bodyPr/>
                    <a:lstStyle/>
                    <a:p>
                      <a:pPr algn="ctr">
                        <a:spcAft>
                          <a:spcPts val="1000"/>
                        </a:spcAft>
                      </a:pPr>
                      <a:r>
                        <a:rPr lang="en-GB" sz="1600" b="1" dirty="0">
                          <a:effectLst/>
                          <a:latin typeface="Times New Roman" pitchFamily="18" charset="0"/>
                          <a:ea typeface="Times New Roman"/>
                          <a:cs typeface="Times New Roman" pitchFamily="18" charset="0"/>
                        </a:rPr>
                        <a:t>Special Schools</a:t>
                      </a:r>
                      <a:endParaRPr lang="en-US" sz="1600" dirty="0">
                        <a:effectLst/>
                        <a:latin typeface="Times New Roman" pitchFamily="18" charset="0"/>
                        <a:ea typeface="Times New Roman"/>
                        <a:cs typeface="Times New Roman" pitchFamily="18" charset="0"/>
                      </a:endParaRP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5B3D7"/>
                    </a:solidFill>
                  </a:tcPr>
                </a:tc>
                <a:tc>
                  <a:txBody>
                    <a:bodyPr/>
                    <a:lstStyle/>
                    <a:p>
                      <a:pPr algn="ctr">
                        <a:spcAft>
                          <a:spcPts val="1000"/>
                        </a:spcAft>
                      </a:pPr>
                      <a:r>
                        <a:rPr lang="en-GB" sz="1800" dirty="0">
                          <a:effectLst/>
                          <a:latin typeface="Times New Roman" pitchFamily="18" charset="0"/>
                          <a:ea typeface="Times New Roman"/>
                          <a:cs typeface="Times New Roman" pitchFamily="18" charset="0"/>
                        </a:rPr>
                        <a:t>9</a:t>
                      </a:r>
                      <a:endParaRPr lang="en-US" sz="1800" dirty="0">
                        <a:effectLst/>
                        <a:latin typeface="Times New Roman" pitchFamily="18" charset="0"/>
                        <a:ea typeface="Times New Roman"/>
                        <a:cs typeface="Times New Roman" pitchFamily="18" charset="0"/>
                      </a:endParaRP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lgn="ctr">
                        <a:spcAft>
                          <a:spcPts val="1000"/>
                        </a:spcAft>
                      </a:pPr>
                      <a:r>
                        <a:rPr lang="en-GB" sz="1800">
                          <a:effectLst/>
                          <a:latin typeface="Times New Roman" pitchFamily="18" charset="0"/>
                          <a:ea typeface="Times New Roman"/>
                          <a:cs typeface="Times New Roman" pitchFamily="18" charset="0"/>
                        </a:rPr>
                        <a:t>365</a:t>
                      </a:r>
                      <a:endParaRPr lang="en-US" sz="1800">
                        <a:effectLst/>
                        <a:latin typeface="Times New Roman" pitchFamily="18" charset="0"/>
                        <a:ea typeface="Times New Roman"/>
                        <a:cs typeface="Times New Roman" pitchFamily="18" charset="0"/>
                      </a:endParaRP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r>
              <a:tr h="276117">
                <a:tc>
                  <a:txBody>
                    <a:bodyPr/>
                    <a:lstStyle/>
                    <a:p>
                      <a:pPr algn="ctr">
                        <a:spcAft>
                          <a:spcPts val="1000"/>
                        </a:spcAft>
                      </a:pPr>
                      <a:r>
                        <a:rPr lang="en-GB" sz="1600" b="1" dirty="0">
                          <a:effectLst/>
                          <a:latin typeface="Times New Roman" pitchFamily="18" charset="0"/>
                          <a:ea typeface="Times New Roman"/>
                          <a:cs typeface="Times New Roman" pitchFamily="18" charset="0"/>
                        </a:rPr>
                        <a:t>Secondary Schools</a:t>
                      </a:r>
                      <a:endParaRPr lang="en-US" sz="1600" dirty="0">
                        <a:effectLst/>
                        <a:latin typeface="Times New Roman" pitchFamily="18" charset="0"/>
                        <a:ea typeface="Times New Roman"/>
                        <a:cs typeface="Times New Roman" pitchFamily="18" charset="0"/>
                      </a:endParaRP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5B3D7"/>
                    </a:solidFill>
                  </a:tcPr>
                </a:tc>
                <a:tc>
                  <a:txBody>
                    <a:bodyPr/>
                    <a:lstStyle/>
                    <a:p>
                      <a:pPr algn="ctr">
                        <a:spcAft>
                          <a:spcPts val="1000"/>
                        </a:spcAft>
                      </a:pPr>
                      <a:r>
                        <a:rPr lang="en-GB" sz="1800" dirty="0">
                          <a:effectLst/>
                          <a:latin typeface="Times New Roman" pitchFamily="18" charset="0"/>
                          <a:ea typeface="Times New Roman"/>
                          <a:cs typeface="Times New Roman" pitchFamily="18" charset="0"/>
                        </a:rPr>
                        <a:t>109</a:t>
                      </a:r>
                      <a:endParaRPr lang="en-US" sz="1800" dirty="0">
                        <a:effectLst/>
                        <a:latin typeface="Times New Roman" pitchFamily="18" charset="0"/>
                        <a:ea typeface="Times New Roman"/>
                        <a:cs typeface="Times New Roman" pitchFamily="18" charset="0"/>
                      </a:endParaRP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lgn="ctr">
                        <a:spcAft>
                          <a:spcPts val="1000"/>
                        </a:spcAft>
                      </a:pPr>
                      <a:r>
                        <a:rPr lang="en-GB" sz="1800">
                          <a:effectLst/>
                          <a:latin typeface="Times New Roman" pitchFamily="18" charset="0"/>
                          <a:ea typeface="Times New Roman"/>
                          <a:cs typeface="Times New Roman" pitchFamily="18" charset="0"/>
                        </a:rPr>
                        <a:t>41</a:t>
                      </a:r>
                      <a:r>
                        <a:rPr lang="el-GR" sz="1800">
                          <a:effectLst/>
                          <a:latin typeface="Times New Roman" pitchFamily="18" charset="0"/>
                          <a:ea typeface="Times New Roman"/>
                          <a:cs typeface="Times New Roman" pitchFamily="18" charset="0"/>
                        </a:rPr>
                        <a:t>,</a:t>
                      </a:r>
                      <a:r>
                        <a:rPr lang="en-GB" sz="1800">
                          <a:effectLst/>
                          <a:latin typeface="Times New Roman" pitchFamily="18" charset="0"/>
                          <a:ea typeface="Times New Roman"/>
                          <a:cs typeface="Times New Roman" pitchFamily="18" charset="0"/>
                        </a:rPr>
                        <a:t>959</a:t>
                      </a:r>
                      <a:endParaRPr lang="en-US" sz="1800">
                        <a:effectLst/>
                        <a:latin typeface="Times New Roman" pitchFamily="18" charset="0"/>
                        <a:ea typeface="Times New Roman"/>
                        <a:cs typeface="Times New Roman" pitchFamily="18" charset="0"/>
                      </a:endParaRP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r>
              <a:tr h="350473">
                <a:tc>
                  <a:txBody>
                    <a:bodyPr/>
                    <a:lstStyle/>
                    <a:p>
                      <a:pPr algn="ctr">
                        <a:spcAft>
                          <a:spcPts val="1000"/>
                        </a:spcAft>
                      </a:pPr>
                      <a:r>
                        <a:rPr lang="en-GB" sz="1600" b="1" dirty="0">
                          <a:effectLst/>
                          <a:latin typeface="Times New Roman" pitchFamily="18" charset="0"/>
                          <a:ea typeface="Times New Roman"/>
                          <a:cs typeface="Times New Roman" pitchFamily="18" charset="0"/>
                        </a:rPr>
                        <a:t>Private Secondary Schools</a:t>
                      </a:r>
                      <a:endParaRPr lang="en-US" sz="1600" dirty="0">
                        <a:effectLst/>
                        <a:latin typeface="Times New Roman" pitchFamily="18" charset="0"/>
                        <a:ea typeface="Times New Roman"/>
                        <a:cs typeface="Times New Roman" pitchFamily="18" charset="0"/>
                      </a:endParaRP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5B3D7"/>
                    </a:solidFill>
                  </a:tcPr>
                </a:tc>
                <a:tc>
                  <a:txBody>
                    <a:bodyPr/>
                    <a:lstStyle/>
                    <a:p>
                      <a:pPr algn="ctr">
                        <a:spcAft>
                          <a:spcPts val="1000"/>
                        </a:spcAft>
                      </a:pPr>
                      <a:r>
                        <a:rPr lang="en-GB" sz="1800" dirty="0">
                          <a:effectLst/>
                          <a:latin typeface="Times New Roman" pitchFamily="18" charset="0"/>
                          <a:ea typeface="Times New Roman"/>
                          <a:cs typeface="Times New Roman" pitchFamily="18" charset="0"/>
                        </a:rPr>
                        <a:t>35</a:t>
                      </a:r>
                      <a:endParaRPr lang="en-US" sz="1800" dirty="0">
                        <a:effectLst/>
                        <a:latin typeface="Times New Roman" pitchFamily="18" charset="0"/>
                        <a:ea typeface="Times New Roman"/>
                        <a:cs typeface="Times New Roman" pitchFamily="18" charset="0"/>
                      </a:endParaRP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lgn="ctr">
                        <a:spcAft>
                          <a:spcPts val="1000"/>
                        </a:spcAft>
                      </a:pPr>
                      <a:r>
                        <a:rPr lang="en-GB" sz="1800">
                          <a:effectLst/>
                          <a:latin typeface="Times New Roman" pitchFamily="18" charset="0"/>
                          <a:ea typeface="Times New Roman"/>
                          <a:cs typeface="Times New Roman" pitchFamily="18" charset="0"/>
                        </a:rPr>
                        <a:t>9</a:t>
                      </a:r>
                      <a:r>
                        <a:rPr lang="el-GR" sz="1800">
                          <a:effectLst/>
                          <a:latin typeface="Times New Roman" pitchFamily="18" charset="0"/>
                          <a:ea typeface="Times New Roman"/>
                          <a:cs typeface="Times New Roman" pitchFamily="18" charset="0"/>
                        </a:rPr>
                        <a:t>,</a:t>
                      </a:r>
                      <a:r>
                        <a:rPr lang="en-GB" sz="1800">
                          <a:effectLst/>
                          <a:latin typeface="Times New Roman" pitchFamily="18" charset="0"/>
                          <a:ea typeface="Times New Roman"/>
                          <a:cs typeface="Times New Roman" pitchFamily="18" charset="0"/>
                        </a:rPr>
                        <a:t>708</a:t>
                      </a:r>
                      <a:endParaRPr lang="en-US" sz="1800">
                        <a:effectLst/>
                        <a:latin typeface="Times New Roman" pitchFamily="18" charset="0"/>
                        <a:ea typeface="Times New Roman"/>
                        <a:cs typeface="Times New Roman" pitchFamily="18" charset="0"/>
                      </a:endParaRP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r>
              <a:tr h="290844">
                <a:tc>
                  <a:txBody>
                    <a:bodyPr/>
                    <a:lstStyle/>
                    <a:p>
                      <a:pPr algn="ctr">
                        <a:spcAft>
                          <a:spcPts val="1000"/>
                        </a:spcAft>
                      </a:pPr>
                      <a:r>
                        <a:rPr lang="en-GB" sz="1600" b="1" dirty="0">
                          <a:effectLst/>
                          <a:latin typeface="Times New Roman" pitchFamily="18" charset="0"/>
                          <a:ea typeface="Times New Roman"/>
                          <a:cs typeface="Times New Roman" pitchFamily="18" charset="0"/>
                        </a:rPr>
                        <a:t>VET schools</a:t>
                      </a:r>
                      <a:endParaRPr lang="en-US" sz="1600" dirty="0">
                        <a:effectLst/>
                        <a:latin typeface="Times New Roman" pitchFamily="18" charset="0"/>
                        <a:ea typeface="Times New Roman"/>
                        <a:cs typeface="Times New Roman" pitchFamily="18" charset="0"/>
                      </a:endParaRP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5B3D7"/>
                    </a:solidFill>
                  </a:tcPr>
                </a:tc>
                <a:tc>
                  <a:txBody>
                    <a:bodyPr/>
                    <a:lstStyle/>
                    <a:p>
                      <a:pPr algn="ctr">
                        <a:spcAft>
                          <a:spcPts val="1000"/>
                        </a:spcAft>
                      </a:pPr>
                      <a:r>
                        <a:rPr lang="en-GB" sz="1800" dirty="0">
                          <a:effectLst/>
                          <a:latin typeface="Times New Roman" pitchFamily="18" charset="0"/>
                          <a:ea typeface="Times New Roman"/>
                          <a:cs typeface="Times New Roman" pitchFamily="18" charset="0"/>
                        </a:rPr>
                        <a:t>12</a:t>
                      </a:r>
                      <a:endParaRPr lang="en-US" sz="1800" dirty="0">
                        <a:effectLst/>
                        <a:latin typeface="Times New Roman" pitchFamily="18" charset="0"/>
                        <a:ea typeface="Times New Roman"/>
                        <a:cs typeface="Times New Roman" pitchFamily="18" charset="0"/>
                      </a:endParaRP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lgn="ctr">
                        <a:spcAft>
                          <a:spcPts val="1000"/>
                        </a:spcAft>
                      </a:pPr>
                      <a:r>
                        <a:rPr lang="en-GB" sz="1800">
                          <a:effectLst/>
                          <a:latin typeface="Times New Roman" pitchFamily="18" charset="0"/>
                          <a:ea typeface="Times New Roman"/>
                          <a:cs typeface="Times New Roman" pitchFamily="18" charset="0"/>
                        </a:rPr>
                        <a:t>4</a:t>
                      </a:r>
                      <a:r>
                        <a:rPr lang="el-GR" sz="1800">
                          <a:effectLst/>
                          <a:latin typeface="Times New Roman" pitchFamily="18" charset="0"/>
                          <a:ea typeface="Times New Roman"/>
                          <a:cs typeface="Times New Roman" pitchFamily="18" charset="0"/>
                        </a:rPr>
                        <a:t>,</a:t>
                      </a:r>
                      <a:r>
                        <a:rPr lang="en-GB" sz="1800">
                          <a:effectLst/>
                          <a:latin typeface="Times New Roman" pitchFamily="18" charset="0"/>
                          <a:ea typeface="Times New Roman"/>
                          <a:cs typeface="Times New Roman" pitchFamily="18" charset="0"/>
                        </a:rPr>
                        <a:t>823</a:t>
                      </a:r>
                      <a:endParaRPr lang="en-US" sz="1800">
                        <a:effectLst/>
                        <a:latin typeface="Times New Roman" pitchFamily="18" charset="0"/>
                        <a:ea typeface="Times New Roman"/>
                        <a:cs typeface="Times New Roman" pitchFamily="18" charset="0"/>
                      </a:endParaRP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r>
              <a:tr h="276117">
                <a:tc>
                  <a:txBody>
                    <a:bodyPr/>
                    <a:lstStyle/>
                    <a:p>
                      <a:pPr algn="ctr">
                        <a:spcAft>
                          <a:spcPts val="1000"/>
                        </a:spcAft>
                      </a:pPr>
                      <a:r>
                        <a:rPr lang="en-GB" sz="1600" b="1" dirty="0">
                          <a:effectLst/>
                          <a:latin typeface="Times New Roman" pitchFamily="18" charset="0"/>
                          <a:ea typeface="Times New Roman"/>
                          <a:cs typeface="Times New Roman" pitchFamily="18" charset="0"/>
                        </a:rPr>
                        <a:t>TOTAL</a:t>
                      </a:r>
                      <a:endParaRPr lang="en-US" sz="1600" dirty="0">
                        <a:effectLst/>
                        <a:latin typeface="Times New Roman" pitchFamily="18" charset="0"/>
                        <a:ea typeface="Times New Roman"/>
                        <a:cs typeface="Times New Roman" pitchFamily="18" charset="0"/>
                      </a:endParaRP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5B3D7"/>
                    </a:solidFill>
                  </a:tcPr>
                </a:tc>
                <a:tc>
                  <a:txBody>
                    <a:bodyPr/>
                    <a:lstStyle/>
                    <a:p>
                      <a:pPr algn="ctr">
                        <a:spcAft>
                          <a:spcPts val="1000"/>
                        </a:spcAft>
                      </a:pPr>
                      <a:r>
                        <a:rPr lang="en-GB" sz="1800">
                          <a:effectLst/>
                          <a:latin typeface="Times New Roman" pitchFamily="18" charset="0"/>
                          <a:ea typeface="Times New Roman"/>
                          <a:cs typeface="Times New Roman" pitchFamily="18" charset="0"/>
                        </a:rPr>
                        <a:t>767</a:t>
                      </a:r>
                      <a:endParaRPr lang="en-US" sz="1800">
                        <a:effectLst/>
                        <a:latin typeface="Times New Roman" pitchFamily="18" charset="0"/>
                        <a:ea typeface="Times New Roman"/>
                        <a:cs typeface="Times New Roman" pitchFamily="18" charset="0"/>
                      </a:endParaRP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lgn="ctr">
                        <a:spcAft>
                          <a:spcPts val="1000"/>
                        </a:spcAft>
                      </a:pPr>
                      <a:r>
                        <a:rPr lang="en-GB" sz="1800">
                          <a:effectLst/>
                          <a:latin typeface="Times New Roman" pitchFamily="18" charset="0"/>
                          <a:ea typeface="Times New Roman"/>
                          <a:cs typeface="Times New Roman" pitchFamily="18" charset="0"/>
                        </a:rPr>
                        <a:t>117,715</a:t>
                      </a:r>
                      <a:endParaRPr lang="en-US" sz="1800">
                        <a:effectLst/>
                        <a:latin typeface="Times New Roman" pitchFamily="18" charset="0"/>
                        <a:ea typeface="Times New Roman"/>
                        <a:cs typeface="Times New Roman" pitchFamily="18" charset="0"/>
                      </a:endParaRP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r>
              <a:tr h="350473">
                <a:tc gridSpan="3">
                  <a:txBody>
                    <a:bodyPr/>
                    <a:lstStyle/>
                    <a:p>
                      <a:pPr algn="ctr">
                        <a:spcAft>
                          <a:spcPts val="0"/>
                        </a:spcAft>
                      </a:pPr>
                      <a:r>
                        <a:rPr lang="en-GB" sz="1600" b="1" dirty="0">
                          <a:effectLst/>
                          <a:latin typeface="Times New Roman" pitchFamily="18" charset="0"/>
                          <a:ea typeface="Times New Roman"/>
                          <a:cs typeface="Times New Roman" pitchFamily="18" charset="0"/>
                        </a:rPr>
                        <a:t>ADULT LEARNING </a:t>
                      </a:r>
                      <a:r>
                        <a:rPr lang="en-GB" sz="1600" b="1" dirty="0" smtClean="0">
                          <a:effectLst/>
                          <a:latin typeface="Times New Roman" pitchFamily="18" charset="0"/>
                          <a:ea typeface="Times New Roman"/>
                          <a:cs typeface="Times New Roman" pitchFamily="18" charset="0"/>
                        </a:rPr>
                        <a:t>SECTOR (</a:t>
                      </a:r>
                      <a:r>
                        <a:rPr lang="en-GB" sz="1600" b="1" dirty="0">
                          <a:effectLst/>
                          <a:latin typeface="Times New Roman" pitchFamily="18" charset="0"/>
                          <a:ea typeface="Times New Roman"/>
                          <a:cs typeface="Times New Roman" pitchFamily="18" charset="0"/>
                        </a:rPr>
                        <a:t>FORMAL AND NON-FORMAL)</a:t>
                      </a:r>
                      <a:endParaRPr lang="en-US" sz="1600" dirty="0">
                        <a:effectLst/>
                        <a:latin typeface="Times New Roman" pitchFamily="18" charset="0"/>
                        <a:ea typeface="Times New Roman"/>
                        <a:cs typeface="Times New Roman" pitchFamily="18" charset="0"/>
                      </a:endParaRP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5B8B7"/>
                    </a:solidFill>
                  </a:tcPr>
                </a:tc>
                <a:tc hMerge="1">
                  <a:txBody>
                    <a:bodyPr/>
                    <a:lstStyle/>
                    <a:p>
                      <a:endParaRPr lang="en-US"/>
                    </a:p>
                  </a:txBody>
                  <a:tcPr/>
                </a:tc>
                <a:tc hMerge="1">
                  <a:txBody>
                    <a:bodyPr/>
                    <a:lstStyle/>
                    <a:p>
                      <a:endParaRPr lang="en-US"/>
                    </a:p>
                  </a:txBody>
                  <a:tcPr/>
                </a:tc>
              </a:tr>
              <a:tr h="289628">
                <a:tc>
                  <a:txBody>
                    <a:bodyPr/>
                    <a:lstStyle/>
                    <a:p>
                      <a:pPr algn="ctr">
                        <a:spcAft>
                          <a:spcPts val="1000"/>
                        </a:spcAft>
                      </a:pPr>
                      <a:r>
                        <a:rPr lang="en-GB" sz="1600" b="1" dirty="0">
                          <a:effectLst/>
                          <a:latin typeface="Times New Roman" pitchFamily="18" charset="0"/>
                          <a:ea typeface="Times New Roman"/>
                          <a:cs typeface="Times New Roman" pitchFamily="18" charset="0"/>
                        </a:rPr>
                        <a:t> </a:t>
                      </a:r>
                      <a:endParaRPr lang="en-US" sz="1600" dirty="0">
                        <a:effectLst/>
                        <a:latin typeface="Times New Roman" pitchFamily="18" charset="0"/>
                        <a:ea typeface="Times New Roman"/>
                        <a:cs typeface="Times New Roman" pitchFamily="18" charset="0"/>
                      </a:endParaRP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5B3D7"/>
                    </a:solidFill>
                  </a:tcPr>
                </a:tc>
                <a:tc>
                  <a:txBody>
                    <a:bodyPr/>
                    <a:lstStyle/>
                    <a:p>
                      <a:pPr algn="ctr">
                        <a:spcAft>
                          <a:spcPts val="1000"/>
                        </a:spcAft>
                      </a:pPr>
                      <a:r>
                        <a:rPr lang="en-GB" sz="1800" b="1" dirty="0">
                          <a:effectLst/>
                          <a:latin typeface="Times New Roman" pitchFamily="18" charset="0"/>
                          <a:ea typeface="Times New Roman"/>
                          <a:cs typeface="Times New Roman" pitchFamily="18" charset="0"/>
                        </a:rPr>
                        <a:t>Centres</a:t>
                      </a:r>
                      <a:endParaRPr lang="en-US" sz="1800" dirty="0">
                        <a:effectLst/>
                        <a:latin typeface="Times New Roman" pitchFamily="18" charset="0"/>
                        <a:ea typeface="Times New Roman"/>
                        <a:cs typeface="Times New Roman" pitchFamily="18" charset="0"/>
                      </a:endParaRP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5B3D7"/>
                    </a:solidFill>
                  </a:tcPr>
                </a:tc>
                <a:tc>
                  <a:txBody>
                    <a:bodyPr/>
                    <a:lstStyle/>
                    <a:p>
                      <a:pPr algn="ctr">
                        <a:spcAft>
                          <a:spcPts val="1000"/>
                        </a:spcAft>
                      </a:pPr>
                      <a:r>
                        <a:rPr lang="en-GB" sz="1800" b="1">
                          <a:effectLst/>
                          <a:latin typeface="Times New Roman" pitchFamily="18" charset="0"/>
                          <a:ea typeface="Times New Roman"/>
                          <a:cs typeface="Times New Roman" pitchFamily="18" charset="0"/>
                        </a:rPr>
                        <a:t>Adult Students</a:t>
                      </a:r>
                      <a:endParaRPr lang="en-US" sz="1800">
                        <a:effectLst/>
                        <a:latin typeface="Times New Roman" pitchFamily="18" charset="0"/>
                        <a:ea typeface="Times New Roman"/>
                        <a:cs typeface="Times New Roman" pitchFamily="18" charset="0"/>
                      </a:endParaRP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5B3D7"/>
                    </a:solidFill>
                  </a:tcPr>
                </a:tc>
              </a:tr>
              <a:tr h="302148">
                <a:tc>
                  <a:txBody>
                    <a:bodyPr/>
                    <a:lstStyle/>
                    <a:p>
                      <a:pPr algn="ctr">
                        <a:spcAft>
                          <a:spcPts val="1000"/>
                        </a:spcAft>
                      </a:pPr>
                      <a:r>
                        <a:rPr lang="en-GB" sz="1600" b="1" kern="1200" dirty="0">
                          <a:solidFill>
                            <a:schemeClr val="tx1"/>
                          </a:solidFill>
                          <a:effectLst/>
                          <a:latin typeface="Times New Roman" pitchFamily="18" charset="0"/>
                          <a:ea typeface="+mn-ea"/>
                          <a:cs typeface="Times New Roman" pitchFamily="18" charset="0"/>
                        </a:rPr>
                        <a:t>Evening Gymnasium/Lyceums</a:t>
                      </a: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5B3D7"/>
                    </a:solidFill>
                  </a:tcPr>
                </a:tc>
                <a:tc>
                  <a:txBody>
                    <a:bodyPr/>
                    <a:lstStyle/>
                    <a:p>
                      <a:pPr algn="ctr">
                        <a:spcAft>
                          <a:spcPts val="1000"/>
                        </a:spcAft>
                      </a:pPr>
                      <a:r>
                        <a:rPr lang="en-GB" sz="1800" dirty="0">
                          <a:solidFill>
                            <a:schemeClr val="tx1"/>
                          </a:solidFill>
                          <a:effectLst/>
                          <a:latin typeface="Times New Roman" pitchFamily="18" charset="0"/>
                          <a:cs typeface="Times New Roman" pitchFamily="18" charset="0"/>
                        </a:rPr>
                        <a:t>5</a:t>
                      </a:r>
                      <a:endParaRPr lang="en-GB" sz="1800" dirty="0">
                        <a:solidFill>
                          <a:schemeClr val="tx1"/>
                        </a:solidFill>
                        <a:effectLst/>
                        <a:latin typeface="Times New Roman" pitchFamily="18" charset="0"/>
                        <a:ea typeface="Times New Roman"/>
                        <a:cs typeface="Times New Roman" pitchFamily="18" charset="0"/>
                      </a:endParaRP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lgn="ctr">
                        <a:spcAft>
                          <a:spcPts val="1000"/>
                        </a:spcAft>
                      </a:pPr>
                      <a:r>
                        <a:rPr lang="en-GB" sz="1800" dirty="0">
                          <a:solidFill>
                            <a:schemeClr val="tx1"/>
                          </a:solidFill>
                          <a:effectLst/>
                          <a:latin typeface="Times New Roman" pitchFamily="18" charset="0"/>
                          <a:cs typeface="Times New Roman" pitchFamily="18" charset="0"/>
                        </a:rPr>
                        <a:t>545</a:t>
                      </a:r>
                      <a:endParaRPr lang="en-GB" sz="1800" dirty="0">
                        <a:solidFill>
                          <a:schemeClr val="tx1"/>
                        </a:solidFill>
                        <a:effectLst/>
                        <a:latin typeface="Times New Roman" pitchFamily="18" charset="0"/>
                        <a:ea typeface="Times New Roman"/>
                        <a:cs typeface="Times New Roman" pitchFamily="18" charset="0"/>
                      </a:endParaRP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r>
              <a:tr h="276117">
                <a:tc>
                  <a:txBody>
                    <a:bodyPr/>
                    <a:lstStyle/>
                    <a:p>
                      <a:pPr algn="ctr">
                        <a:spcAft>
                          <a:spcPts val="1000"/>
                        </a:spcAft>
                      </a:pPr>
                      <a:r>
                        <a:rPr lang="en-GB" sz="1600" b="1" kern="1200" dirty="0">
                          <a:solidFill>
                            <a:schemeClr val="tx1"/>
                          </a:solidFill>
                          <a:effectLst/>
                          <a:latin typeface="Times New Roman" pitchFamily="18" charset="0"/>
                          <a:ea typeface="+mn-ea"/>
                          <a:cs typeface="Times New Roman" pitchFamily="18" charset="0"/>
                        </a:rPr>
                        <a:t>Evening Technical Schools</a:t>
                      </a: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5B3D7"/>
                    </a:solidFill>
                  </a:tcPr>
                </a:tc>
                <a:tc>
                  <a:txBody>
                    <a:bodyPr/>
                    <a:lstStyle/>
                    <a:p>
                      <a:pPr algn="ctr">
                        <a:spcAft>
                          <a:spcPts val="1000"/>
                        </a:spcAft>
                      </a:pPr>
                      <a:r>
                        <a:rPr lang="en-GB" sz="1800" dirty="0">
                          <a:solidFill>
                            <a:schemeClr val="tx1"/>
                          </a:solidFill>
                          <a:effectLst/>
                          <a:latin typeface="Times New Roman" pitchFamily="18" charset="0"/>
                          <a:cs typeface="Times New Roman" pitchFamily="18" charset="0"/>
                        </a:rPr>
                        <a:t>2</a:t>
                      </a:r>
                      <a:endParaRPr lang="en-GB" sz="1800" dirty="0">
                        <a:solidFill>
                          <a:schemeClr val="tx1"/>
                        </a:solidFill>
                        <a:effectLst/>
                        <a:latin typeface="Times New Roman" pitchFamily="18" charset="0"/>
                        <a:ea typeface="Times New Roman"/>
                        <a:cs typeface="Times New Roman" pitchFamily="18" charset="0"/>
                      </a:endParaRP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lgn="ctr">
                        <a:spcAft>
                          <a:spcPts val="1000"/>
                        </a:spcAft>
                      </a:pPr>
                      <a:r>
                        <a:rPr lang="en-GB" sz="1800" dirty="0">
                          <a:solidFill>
                            <a:schemeClr val="tx1"/>
                          </a:solidFill>
                          <a:effectLst/>
                          <a:latin typeface="Times New Roman" pitchFamily="18" charset="0"/>
                          <a:cs typeface="Times New Roman" pitchFamily="18" charset="0"/>
                        </a:rPr>
                        <a:t>216</a:t>
                      </a:r>
                      <a:endParaRPr lang="en-GB" sz="1800" dirty="0">
                        <a:solidFill>
                          <a:schemeClr val="tx1"/>
                        </a:solidFill>
                        <a:effectLst/>
                        <a:latin typeface="Times New Roman" pitchFamily="18" charset="0"/>
                        <a:ea typeface="Times New Roman"/>
                        <a:cs typeface="Times New Roman" pitchFamily="18" charset="0"/>
                      </a:endParaRP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r>
              <a:tr h="350473">
                <a:tc>
                  <a:txBody>
                    <a:bodyPr/>
                    <a:lstStyle/>
                    <a:p>
                      <a:pPr algn="ctr">
                        <a:spcAft>
                          <a:spcPts val="1000"/>
                        </a:spcAft>
                      </a:pPr>
                      <a:r>
                        <a:rPr lang="en-GB" sz="1600" b="1" kern="1200" dirty="0">
                          <a:solidFill>
                            <a:schemeClr val="tx1"/>
                          </a:solidFill>
                          <a:effectLst/>
                          <a:latin typeface="Times New Roman" pitchFamily="18" charset="0"/>
                          <a:ea typeface="+mn-ea"/>
                          <a:cs typeface="Times New Roman" pitchFamily="18" charset="0"/>
                        </a:rPr>
                        <a:t>Adult Education Centres</a:t>
                      </a: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5B3D7"/>
                    </a:solidFill>
                  </a:tcPr>
                </a:tc>
                <a:tc>
                  <a:txBody>
                    <a:bodyPr/>
                    <a:lstStyle/>
                    <a:p>
                      <a:pPr algn="ctr">
                        <a:spcAft>
                          <a:spcPts val="1000"/>
                        </a:spcAft>
                      </a:pPr>
                      <a:r>
                        <a:rPr lang="en-GB" sz="1800" dirty="0" smtClean="0">
                          <a:effectLst/>
                          <a:latin typeface="Times New Roman" pitchFamily="18" charset="0"/>
                          <a:cs typeface="Times New Roman" pitchFamily="18" charset="0"/>
                        </a:rPr>
                        <a:t>4</a:t>
                      </a:r>
                      <a:endParaRPr lang="en-GB" sz="1800" dirty="0">
                        <a:effectLst/>
                        <a:latin typeface="Times New Roman" pitchFamily="18" charset="0"/>
                        <a:ea typeface="Times New Roman"/>
                        <a:cs typeface="Times New Roman" pitchFamily="18" charset="0"/>
                      </a:endParaRP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lgn="ctr">
                        <a:spcAft>
                          <a:spcPts val="1000"/>
                        </a:spcAft>
                      </a:pPr>
                      <a:r>
                        <a:rPr lang="en-US" sz="1800" dirty="0" smtClean="0">
                          <a:effectLst/>
                          <a:latin typeface="Times New Roman" pitchFamily="18" charset="0"/>
                          <a:cs typeface="Times New Roman" pitchFamily="18" charset="0"/>
                        </a:rPr>
                        <a:t>25,060</a:t>
                      </a:r>
                      <a:endParaRPr lang="en-GB" sz="1800" dirty="0">
                        <a:effectLst/>
                        <a:latin typeface="Times New Roman" pitchFamily="18" charset="0"/>
                        <a:ea typeface="Times New Roman"/>
                        <a:cs typeface="Times New Roman" pitchFamily="18" charset="0"/>
                      </a:endParaRP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r>
              <a:tr h="525711">
                <a:tc>
                  <a:txBody>
                    <a:bodyPr/>
                    <a:lstStyle/>
                    <a:p>
                      <a:pPr algn="ctr">
                        <a:spcAft>
                          <a:spcPts val="1000"/>
                        </a:spcAft>
                      </a:pPr>
                      <a:r>
                        <a:rPr lang="en-GB" sz="1600" b="1" kern="1200" dirty="0">
                          <a:solidFill>
                            <a:schemeClr val="tx1"/>
                          </a:solidFill>
                          <a:effectLst/>
                          <a:latin typeface="Times New Roman" pitchFamily="18" charset="0"/>
                          <a:ea typeface="+mn-ea"/>
                          <a:cs typeface="Times New Roman" pitchFamily="18" charset="0"/>
                        </a:rPr>
                        <a:t>Afternoon and Evening classes of VET schools</a:t>
                      </a: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5B3D7"/>
                    </a:solidFill>
                  </a:tcPr>
                </a:tc>
                <a:tc>
                  <a:txBody>
                    <a:bodyPr/>
                    <a:lstStyle/>
                    <a:p>
                      <a:pPr algn="ctr">
                        <a:spcAft>
                          <a:spcPts val="1000"/>
                        </a:spcAft>
                      </a:pPr>
                      <a:r>
                        <a:rPr lang="en-GB" sz="1800" dirty="0">
                          <a:effectLst/>
                          <a:latin typeface="Times New Roman" pitchFamily="18" charset="0"/>
                          <a:cs typeface="Times New Roman" pitchFamily="18" charset="0"/>
                        </a:rPr>
                        <a:t>6</a:t>
                      </a:r>
                      <a:endParaRPr lang="en-GB" sz="1800" dirty="0">
                        <a:effectLst/>
                        <a:latin typeface="Times New Roman" pitchFamily="18" charset="0"/>
                        <a:ea typeface="Times New Roman"/>
                        <a:cs typeface="Times New Roman" pitchFamily="18" charset="0"/>
                      </a:endParaRP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lgn="ctr">
                        <a:spcAft>
                          <a:spcPts val="1000"/>
                        </a:spcAft>
                      </a:pPr>
                      <a:r>
                        <a:rPr lang="en-GB" sz="1800" dirty="0">
                          <a:effectLst/>
                          <a:latin typeface="Times New Roman" pitchFamily="18" charset="0"/>
                          <a:cs typeface="Times New Roman" pitchFamily="18" charset="0"/>
                        </a:rPr>
                        <a:t>1</a:t>
                      </a:r>
                      <a:r>
                        <a:rPr lang="el-GR" sz="1800" dirty="0">
                          <a:effectLst/>
                          <a:latin typeface="Times New Roman" pitchFamily="18" charset="0"/>
                          <a:cs typeface="Times New Roman" pitchFamily="18" charset="0"/>
                        </a:rPr>
                        <a:t>,</a:t>
                      </a:r>
                      <a:r>
                        <a:rPr lang="en-GB" sz="1800" dirty="0">
                          <a:effectLst/>
                          <a:latin typeface="Times New Roman" pitchFamily="18" charset="0"/>
                          <a:cs typeface="Times New Roman" pitchFamily="18" charset="0"/>
                        </a:rPr>
                        <a:t>164</a:t>
                      </a:r>
                      <a:endParaRPr lang="en-GB" sz="1800" dirty="0">
                        <a:effectLst/>
                        <a:latin typeface="Times New Roman" pitchFamily="18" charset="0"/>
                        <a:ea typeface="Times New Roman"/>
                        <a:cs typeface="Times New Roman" pitchFamily="18" charset="0"/>
                      </a:endParaRP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r>
              <a:tr h="276117">
                <a:tc>
                  <a:txBody>
                    <a:bodyPr/>
                    <a:lstStyle/>
                    <a:p>
                      <a:pPr algn="ctr">
                        <a:spcAft>
                          <a:spcPts val="1000"/>
                        </a:spcAft>
                      </a:pPr>
                      <a:r>
                        <a:rPr lang="en-US" sz="1600" b="1" kern="1200" dirty="0" smtClean="0">
                          <a:solidFill>
                            <a:schemeClr val="tx1"/>
                          </a:solidFill>
                          <a:effectLst/>
                          <a:latin typeface="Times New Roman" pitchFamily="18" charset="0"/>
                          <a:ea typeface="+mn-ea"/>
                          <a:cs typeface="Times New Roman" pitchFamily="18" charset="0"/>
                        </a:rPr>
                        <a:t>Open Schools</a:t>
                      </a:r>
                      <a:endParaRPr lang="en-GB" sz="1600" b="1" kern="1200" dirty="0">
                        <a:solidFill>
                          <a:schemeClr val="tx1"/>
                        </a:solidFill>
                        <a:effectLst/>
                        <a:latin typeface="Times New Roman" pitchFamily="18" charset="0"/>
                        <a:ea typeface="+mn-ea"/>
                        <a:cs typeface="Times New Roman" pitchFamily="18" charset="0"/>
                      </a:endParaRP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5B3D7"/>
                    </a:solidFill>
                  </a:tcPr>
                </a:tc>
                <a:tc>
                  <a:txBody>
                    <a:bodyPr/>
                    <a:lstStyle/>
                    <a:p>
                      <a:pPr algn="ctr">
                        <a:spcAft>
                          <a:spcPts val="1000"/>
                        </a:spcAft>
                      </a:pPr>
                      <a:r>
                        <a:rPr lang="en-GB" sz="1800" dirty="0" smtClean="0">
                          <a:effectLst/>
                          <a:latin typeface="Times New Roman" pitchFamily="18" charset="0"/>
                          <a:ea typeface="Times New Roman"/>
                          <a:cs typeface="Times New Roman" pitchFamily="18" charset="0"/>
                        </a:rPr>
                        <a:t>10</a:t>
                      </a:r>
                      <a:endParaRPr lang="en-GB" sz="1800" dirty="0">
                        <a:effectLst/>
                        <a:latin typeface="Times New Roman" pitchFamily="18" charset="0"/>
                        <a:ea typeface="Times New Roman"/>
                        <a:cs typeface="Times New Roman" pitchFamily="18" charset="0"/>
                      </a:endParaRP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lgn="ctr">
                        <a:spcAft>
                          <a:spcPts val="1000"/>
                        </a:spcAft>
                      </a:pPr>
                      <a:r>
                        <a:rPr lang="el-GR" sz="1800" kern="1200" dirty="0" smtClean="0">
                          <a:solidFill>
                            <a:schemeClr val="dk1"/>
                          </a:solidFill>
                          <a:effectLst/>
                          <a:latin typeface="Times New Roman" pitchFamily="18" charset="0"/>
                          <a:ea typeface="+mn-ea"/>
                          <a:cs typeface="Times New Roman" pitchFamily="18" charset="0"/>
                        </a:rPr>
                        <a:t>11</a:t>
                      </a:r>
                      <a:r>
                        <a:rPr lang="en-US" sz="1800" kern="1200" dirty="0" smtClean="0">
                          <a:solidFill>
                            <a:schemeClr val="dk1"/>
                          </a:solidFill>
                          <a:effectLst/>
                          <a:latin typeface="Times New Roman" pitchFamily="18" charset="0"/>
                          <a:ea typeface="+mn-ea"/>
                          <a:cs typeface="Times New Roman" pitchFamily="18" charset="0"/>
                        </a:rPr>
                        <a:t>,</a:t>
                      </a:r>
                      <a:r>
                        <a:rPr lang="el-GR" sz="1800" kern="1200" dirty="0" smtClean="0">
                          <a:solidFill>
                            <a:schemeClr val="dk1"/>
                          </a:solidFill>
                          <a:effectLst/>
                          <a:latin typeface="Times New Roman" pitchFamily="18" charset="0"/>
                          <a:ea typeface="+mn-ea"/>
                          <a:cs typeface="Times New Roman" pitchFamily="18" charset="0"/>
                        </a:rPr>
                        <a:t>623</a:t>
                      </a:r>
                      <a:endParaRPr lang="en-GB" sz="1800" dirty="0">
                        <a:effectLst/>
                        <a:latin typeface="Times New Roman" pitchFamily="18" charset="0"/>
                        <a:ea typeface="Times New Roman"/>
                        <a:cs typeface="Times New Roman" pitchFamily="18" charset="0"/>
                      </a:endParaRP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r>
              <a:tr h="276117">
                <a:tc>
                  <a:txBody>
                    <a:bodyPr/>
                    <a:lstStyle/>
                    <a:p>
                      <a:pPr algn="ctr">
                        <a:spcAft>
                          <a:spcPts val="1000"/>
                        </a:spcAft>
                      </a:pPr>
                      <a:r>
                        <a:rPr lang="en-GB" sz="1600" b="1" kern="1200" dirty="0" smtClean="0">
                          <a:solidFill>
                            <a:schemeClr val="tx1"/>
                          </a:solidFill>
                          <a:effectLst/>
                          <a:latin typeface="Times New Roman" pitchFamily="18" charset="0"/>
                          <a:ea typeface="+mn-ea"/>
                          <a:cs typeface="Times New Roman" pitchFamily="18" charset="0"/>
                        </a:rPr>
                        <a:t>State</a:t>
                      </a:r>
                      <a:r>
                        <a:rPr lang="en-GB" sz="1600" b="1" kern="1200" baseline="0" dirty="0" smtClean="0">
                          <a:solidFill>
                            <a:schemeClr val="tx1"/>
                          </a:solidFill>
                          <a:effectLst/>
                          <a:latin typeface="Times New Roman" pitchFamily="18" charset="0"/>
                          <a:ea typeface="+mn-ea"/>
                          <a:cs typeface="Times New Roman" pitchFamily="18" charset="0"/>
                        </a:rPr>
                        <a:t> Institute of Further Studies</a:t>
                      </a:r>
                      <a:endParaRPr lang="en-GB" sz="1600" b="1" kern="1200" dirty="0">
                        <a:solidFill>
                          <a:schemeClr val="tx1"/>
                        </a:solidFill>
                        <a:effectLst/>
                        <a:latin typeface="Times New Roman" pitchFamily="18" charset="0"/>
                        <a:ea typeface="+mn-ea"/>
                        <a:cs typeface="Times New Roman" pitchFamily="18" charset="0"/>
                      </a:endParaRP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5B3D7"/>
                    </a:solidFill>
                  </a:tcPr>
                </a:tc>
                <a:tc>
                  <a:txBody>
                    <a:bodyPr/>
                    <a:lstStyle/>
                    <a:p>
                      <a:pPr algn="ctr">
                        <a:spcAft>
                          <a:spcPts val="1000"/>
                        </a:spcAft>
                      </a:pPr>
                      <a:r>
                        <a:rPr lang="en-GB" sz="1800" dirty="0" smtClean="0">
                          <a:effectLst/>
                          <a:latin typeface="Times New Roman" pitchFamily="18" charset="0"/>
                          <a:ea typeface="Times New Roman"/>
                          <a:cs typeface="Times New Roman" pitchFamily="18" charset="0"/>
                        </a:rPr>
                        <a:t>41</a:t>
                      </a:r>
                      <a:endParaRPr lang="en-GB" sz="1800" dirty="0">
                        <a:effectLst/>
                        <a:latin typeface="Times New Roman" pitchFamily="18" charset="0"/>
                        <a:ea typeface="Times New Roman"/>
                        <a:cs typeface="Times New Roman" pitchFamily="18" charset="0"/>
                      </a:endParaRP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lgn="ctr">
                        <a:spcAft>
                          <a:spcPts val="1000"/>
                        </a:spcAft>
                      </a:pPr>
                      <a:r>
                        <a:rPr lang="en-GB" sz="1800" dirty="0" smtClean="0">
                          <a:effectLst/>
                          <a:latin typeface="Times New Roman" pitchFamily="18" charset="0"/>
                          <a:ea typeface="Times New Roman"/>
                          <a:cs typeface="Times New Roman" pitchFamily="18" charset="0"/>
                        </a:rPr>
                        <a:t>1,123</a:t>
                      </a:r>
                      <a:endParaRPr lang="en-GB" sz="1800" dirty="0">
                        <a:effectLst/>
                        <a:latin typeface="Times New Roman" pitchFamily="18" charset="0"/>
                        <a:ea typeface="Times New Roman"/>
                        <a:cs typeface="Times New Roman" pitchFamily="18" charset="0"/>
                      </a:endParaRP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r>
              <a:tr h="396626">
                <a:tc>
                  <a:txBody>
                    <a:bodyPr/>
                    <a:lstStyle/>
                    <a:p>
                      <a:pPr algn="ctr">
                        <a:spcAft>
                          <a:spcPts val="1000"/>
                        </a:spcAft>
                      </a:pPr>
                      <a:r>
                        <a:rPr lang="en-GB" sz="1600" b="1" dirty="0">
                          <a:effectLst/>
                          <a:latin typeface="Times New Roman" pitchFamily="18" charset="0"/>
                          <a:ea typeface="Times New Roman"/>
                          <a:cs typeface="Times New Roman" pitchFamily="18" charset="0"/>
                        </a:rPr>
                        <a:t>Total</a:t>
                      </a:r>
                      <a:endParaRPr lang="en-US" sz="1600" dirty="0">
                        <a:effectLst/>
                        <a:latin typeface="Times New Roman" pitchFamily="18" charset="0"/>
                        <a:ea typeface="Times New Roman"/>
                        <a:cs typeface="Times New Roman" pitchFamily="18" charset="0"/>
                      </a:endParaRP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5B3D7"/>
                    </a:solidFill>
                  </a:tcPr>
                </a:tc>
                <a:tc>
                  <a:txBody>
                    <a:bodyPr/>
                    <a:lstStyle/>
                    <a:p>
                      <a:pPr algn="ctr">
                        <a:spcAft>
                          <a:spcPts val="1000"/>
                        </a:spcAft>
                      </a:pPr>
                      <a:r>
                        <a:rPr lang="en-GB" sz="1800" b="1" dirty="0" smtClean="0">
                          <a:effectLst/>
                          <a:latin typeface="Times New Roman" pitchFamily="18" charset="0"/>
                          <a:ea typeface="Times New Roman"/>
                          <a:cs typeface="Times New Roman" pitchFamily="18" charset="0"/>
                        </a:rPr>
                        <a:t>68</a:t>
                      </a:r>
                      <a:endParaRPr lang="en-US" sz="1800" b="1" dirty="0">
                        <a:effectLst/>
                        <a:latin typeface="Times New Roman" pitchFamily="18" charset="0"/>
                        <a:ea typeface="Times New Roman"/>
                        <a:cs typeface="Times New Roman" pitchFamily="18" charset="0"/>
                      </a:endParaRP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5B3D7"/>
                    </a:solidFill>
                  </a:tcPr>
                </a:tc>
                <a:tc>
                  <a:txBody>
                    <a:bodyPr/>
                    <a:lstStyle/>
                    <a:p>
                      <a:pPr algn="ctr">
                        <a:spcAft>
                          <a:spcPts val="1000"/>
                        </a:spcAft>
                      </a:pPr>
                      <a:r>
                        <a:rPr lang="en-US" sz="1800" b="1" dirty="0" smtClean="0">
                          <a:effectLst/>
                          <a:latin typeface="Times New Roman" pitchFamily="18" charset="0"/>
                          <a:ea typeface="Times New Roman"/>
                          <a:cs typeface="Times New Roman" pitchFamily="18" charset="0"/>
                        </a:rPr>
                        <a:t>39,731</a:t>
                      </a:r>
                      <a:endParaRPr lang="en-US" sz="1800" b="1" dirty="0">
                        <a:effectLst/>
                        <a:latin typeface="Times New Roman" pitchFamily="18" charset="0"/>
                        <a:ea typeface="Times New Roman"/>
                        <a:cs typeface="Times New Roman" pitchFamily="18" charset="0"/>
                      </a:endParaRPr>
                    </a:p>
                  </a:txBody>
                  <a:tcPr marL="65286" marR="6528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5B3D7"/>
                    </a:solidFill>
                  </a:tcPr>
                </a:tc>
              </a:tr>
            </a:tbl>
          </a:graphicData>
        </a:graphic>
      </p:graphicFrame>
    </p:spTree>
    <p:extLst>
      <p:ext uri="{BB962C8B-B14F-4D97-AF65-F5344CB8AC3E}">
        <p14:creationId xmlns:p14="http://schemas.microsoft.com/office/powerpoint/2010/main" val="1912088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00" t="-8082" r="40363" b="8082"/>
          <a:stretch/>
        </p:blipFill>
        <p:spPr bwMode="auto">
          <a:xfrm>
            <a:off x="362607" y="1234877"/>
            <a:ext cx="5943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511157" y="2170069"/>
            <a:ext cx="2333297" cy="34163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u="sng" dirty="0" smtClean="0"/>
              <a:t>CYPRUS</a:t>
            </a:r>
          </a:p>
          <a:p>
            <a:endParaRPr lang="en-US" sz="2400" dirty="0"/>
          </a:p>
          <a:p>
            <a:r>
              <a:rPr lang="en-US" sz="2400" dirty="0" smtClean="0"/>
              <a:t>2010: 7.7%</a:t>
            </a:r>
          </a:p>
          <a:p>
            <a:endParaRPr lang="en-US" sz="2400" dirty="0"/>
          </a:p>
          <a:p>
            <a:r>
              <a:rPr lang="en-US" sz="2400" dirty="0" smtClean="0"/>
              <a:t>2016: 6.9%</a:t>
            </a:r>
          </a:p>
          <a:p>
            <a:endParaRPr lang="en-US" sz="2400" dirty="0" smtClean="0"/>
          </a:p>
          <a:p>
            <a:r>
              <a:rPr lang="en-US" sz="2400" b="1" u="sng" dirty="0" smtClean="0"/>
              <a:t>National Target:</a:t>
            </a:r>
          </a:p>
          <a:p>
            <a:endParaRPr lang="en-US" sz="2400" dirty="0"/>
          </a:p>
          <a:p>
            <a:r>
              <a:rPr lang="en-US" sz="2400" dirty="0" smtClean="0"/>
              <a:t>12% until 2020</a:t>
            </a:r>
          </a:p>
        </p:txBody>
      </p:sp>
      <p:sp>
        <p:nvSpPr>
          <p:cNvPr id="9" name="Title 8"/>
          <p:cNvSpPr>
            <a:spLocks noGrp="1"/>
          </p:cNvSpPr>
          <p:nvPr>
            <p:ph type="title"/>
          </p:nvPr>
        </p:nvSpPr>
        <p:spPr/>
        <p:txBody>
          <a:bodyPr/>
          <a:lstStyle/>
          <a:p>
            <a:r>
              <a:rPr lang="en-US" dirty="0" smtClean="0"/>
              <a:t>Cyprus participation in Lifelong Learning </a:t>
            </a:r>
            <a:endParaRPr lang="en-US" dirty="0"/>
          </a:p>
        </p:txBody>
      </p:sp>
    </p:spTree>
    <p:extLst>
      <p:ext uri="{BB962C8B-B14F-4D97-AF65-F5344CB8AC3E}">
        <p14:creationId xmlns:p14="http://schemas.microsoft.com/office/powerpoint/2010/main" val="3216559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http://www.slidegeeks.com/pics/dgm/l/c/challenges_solutions_powerpoint_slides_and_ppt_diagram_templates_1.jpg"/>
          <p:cNvPicPr>
            <a:picLocks noChangeAspect="1" noChangeArrowheads="1"/>
          </p:cNvPicPr>
          <p:nvPr/>
        </p:nvPicPr>
        <p:blipFill>
          <a:blip r:embed="rId3">
            <a:extLst>
              <a:ext uri="{28A0092B-C50C-407E-A947-70E740481C1C}">
                <a14:useLocalDpi xmlns:a14="http://schemas.microsoft.com/office/drawing/2010/main" val="0"/>
              </a:ext>
            </a:extLst>
          </a:blip>
          <a:srcRect t="19373" b="32614"/>
          <a:stretch>
            <a:fillRect/>
          </a:stretch>
        </p:blipFill>
        <p:spPr bwMode="auto">
          <a:xfrm>
            <a:off x="874713" y="2628"/>
            <a:ext cx="701040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2244074501"/>
              </p:ext>
            </p:extLst>
          </p:nvPr>
        </p:nvGraphicFramePr>
        <p:xfrm>
          <a:off x="76200" y="1511138"/>
          <a:ext cx="9067800" cy="5253017"/>
        </p:xfrm>
        <a:graphic>
          <a:graphicData uri="http://schemas.openxmlformats.org/drawingml/2006/table">
            <a:tbl>
              <a:tblPr firstRow="1" bandRow="1">
                <a:tableStyleId>{5C22544A-7EE6-4342-B048-85BDC9FD1C3A}</a:tableStyleId>
              </a:tblPr>
              <a:tblGrid>
                <a:gridCol w="4550391"/>
                <a:gridCol w="4517409"/>
              </a:tblGrid>
              <a:tr h="1014198">
                <a:tc>
                  <a:txBody>
                    <a:bodyPr/>
                    <a:lstStyle/>
                    <a:p>
                      <a:pPr algn="ctr"/>
                      <a:r>
                        <a:rPr lang="en-GB" sz="2400" dirty="0" smtClean="0"/>
                        <a:t>Key challenges faced relating to Adult Education</a:t>
                      </a:r>
                      <a:endParaRPr lang="en-US" sz="2400" dirty="0"/>
                    </a:p>
                  </a:txBody>
                  <a:tcPr marT="45725" marB="45725"/>
                </a:tc>
                <a:tc>
                  <a:txBody>
                    <a:bodyPr/>
                    <a:lstStyle/>
                    <a:p>
                      <a:pPr algn="ctr"/>
                      <a:r>
                        <a:rPr lang="en-US" sz="2400" dirty="0" smtClean="0"/>
                        <a:t>Suggestions</a:t>
                      </a:r>
                      <a:endParaRPr lang="en-US" sz="2400" dirty="0"/>
                    </a:p>
                  </a:txBody>
                  <a:tcPr marT="45725" marB="45725"/>
                </a:tc>
              </a:tr>
              <a:tr h="4238819">
                <a:tc>
                  <a:txBody>
                    <a:bodyPr/>
                    <a:lstStyle/>
                    <a:p>
                      <a:pPr lvl="0"/>
                      <a:r>
                        <a:rPr lang="en-GB" sz="1800" b="1" dirty="0" smtClean="0">
                          <a:solidFill>
                            <a:schemeClr val="tx1"/>
                          </a:solidFill>
                        </a:rPr>
                        <a:t>1. Coordination</a:t>
                      </a:r>
                      <a:r>
                        <a:rPr lang="en-GB" sz="1800" b="1" baseline="0" dirty="0" smtClean="0">
                          <a:solidFill>
                            <a:schemeClr val="tx1"/>
                          </a:solidFill>
                        </a:rPr>
                        <a:t> of Adult Education (why ?)</a:t>
                      </a:r>
                    </a:p>
                    <a:p>
                      <a:pPr lvl="0"/>
                      <a:endParaRPr lang="en-US" sz="1800" dirty="0" smtClean="0"/>
                    </a:p>
                    <a:p>
                      <a:pPr lvl="0"/>
                      <a:r>
                        <a:rPr lang="en-US" sz="1800" dirty="0" smtClean="0"/>
                        <a:t>- It is directly linked to other policies (e.g. economy, health, family</a:t>
                      </a:r>
                      <a:r>
                        <a:rPr lang="el-GR" sz="1800" dirty="0" smtClean="0"/>
                        <a:t> </a:t>
                      </a:r>
                      <a:r>
                        <a:rPr lang="en-US" sz="1800" dirty="0" smtClean="0"/>
                        <a:t>planning).</a:t>
                      </a:r>
                      <a:br>
                        <a:rPr lang="en-US" sz="1800" dirty="0" smtClean="0"/>
                      </a:br>
                      <a:r>
                        <a:rPr lang="en-US" sz="1800" dirty="0" smtClean="0"/>
                        <a:t>- Responsibility for Adult Education policy is shared in various ministries and organizations (e.g. education, employment, immigration, justice, health ) and at many policy-making levels (national, regional, local).</a:t>
                      </a:r>
                      <a:br>
                        <a:rPr lang="en-US" sz="1800" dirty="0" smtClean="0"/>
                      </a:br>
                      <a:r>
                        <a:rPr lang="en-US" sz="1800" dirty="0" smtClean="0"/>
                        <a:t>- This shared responsibility often leads to a situation where Adult Education policy is fragmented and its effectiveness suffers from inadequate coordination.</a:t>
                      </a:r>
                      <a:br>
                        <a:rPr lang="en-US" sz="1800" dirty="0" smtClean="0"/>
                      </a:br>
                      <a:endParaRPr lang="en-US" sz="1800" dirty="0"/>
                    </a:p>
                  </a:txBody>
                  <a:tcPr marT="45725" marB="45725"/>
                </a:tc>
                <a:tc>
                  <a:txBody>
                    <a:bodyPr/>
                    <a:lstStyle/>
                    <a:p>
                      <a:pPr marL="285750" lvl="0" indent="-285750">
                        <a:buFont typeface="Arial" panose="020B0604020202020204" pitchFamily="34" charset="0"/>
                        <a:buChar char="•"/>
                      </a:pPr>
                      <a:r>
                        <a:rPr lang="en-GB" sz="2400" dirty="0" smtClean="0"/>
                        <a:t>National Strategy / Framework in which Adult Education would operate</a:t>
                      </a:r>
                    </a:p>
                    <a:p>
                      <a:pPr marL="0" lvl="0" indent="0">
                        <a:buFont typeface="Arial" panose="020B0604020202020204" pitchFamily="34" charset="0"/>
                        <a:buNone/>
                      </a:pPr>
                      <a:endParaRPr lang="en-GB" sz="2400" dirty="0" smtClean="0"/>
                    </a:p>
                    <a:p>
                      <a:pPr marL="0" lvl="0" indent="0">
                        <a:buFont typeface="Arial" panose="020B0604020202020204" pitchFamily="34" charset="0"/>
                        <a:buNone/>
                      </a:pPr>
                      <a:r>
                        <a:rPr lang="en-GB" sz="2400" dirty="0" smtClean="0"/>
                        <a:t>(</a:t>
                      </a:r>
                      <a:r>
                        <a:rPr lang="en-US" sz="2400" dirty="0" smtClean="0"/>
                        <a:t>stakeholders,</a:t>
                      </a:r>
                      <a:r>
                        <a:rPr lang="en-US" sz="2400" baseline="0" dirty="0" smtClean="0"/>
                        <a:t>  shared vision, f</a:t>
                      </a:r>
                      <a:r>
                        <a:rPr lang="en-GB" sz="2400" dirty="0" err="1" smtClean="0"/>
                        <a:t>ollow</a:t>
                      </a:r>
                      <a:r>
                        <a:rPr lang="en-GB" sz="2400" dirty="0" smtClean="0"/>
                        <a:t>-up mechanisms for early school leavers, unemployed people, graduates,</a:t>
                      </a:r>
                    </a:p>
                    <a:p>
                      <a:pPr marL="0" lvl="0" indent="0">
                        <a:buFont typeface="Arial" panose="020B0604020202020204" pitchFamily="34" charset="0"/>
                        <a:buNone/>
                      </a:pPr>
                      <a:r>
                        <a:rPr lang="en-GB" sz="2400" dirty="0" smtClean="0"/>
                        <a:t>use of </a:t>
                      </a:r>
                      <a:r>
                        <a:rPr lang="en-GB" sz="2400" baseline="0" dirty="0" smtClean="0"/>
                        <a:t>k</a:t>
                      </a:r>
                      <a:r>
                        <a:rPr lang="en-GB" sz="2400" dirty="0" smtClean="0"/>
                        <a:t>nowledge based</a:t>
                      </a:r>
                      <a:r>
                        <a:rPr lang="en-GB" sz="2400" baseline="0" dirty="0" smtClean="0"/>
                        <a:t> data</a:t>
                      </a:r>
                      <a:r>
                        <a:rPr lang="en-GB" sz="2400" dirty="0" smtClean="0"/>
                        <a:t> / research data e.g.</a:t>
                      </a:r>
                      <a:r>
                        <a:rPr lang="en-GB" sz="2400" baseline="0" dirty="0" smtClean="0"/>
                        <a:t> PIAAC)</a:t>
                      </a:r>
                    </a:p>
                  </a:txBody>
                  <a:tcPr marT="45725" marB="45725"/>
                </a:tc>
              </a:tr>
            </a:tbl>
          </a:graphicData>
        </a:graphic>
      </p:graphicFrame>
    </p:spTree>
    <p:extLst>
      <p:ext uri="{BB962C8B-B14F-4D97-AF65-F5344CB8AC3E}">
        <p14:creationId xmlns:p14="http://schemas.microsoft.com/office/powerpoint/2010/main" val="2429766188"/>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http://www.slidegeeks.com/pics/dgm/l/c/challenges_solutions_powerpoint_slides_and_ppt_diagram_templates_1.jpg"/>
          <p:cNvPicPr>
            <a:picLocks noChangeAspect="1" noChangeArrowheads="1"/>
          </p:cNvPicPr>
          <p:nvPr/>
        </p:nvPicPr>
        <p:blipFill>
          <a:blip r:embed="rId3">
            <a:extLst>
              <a:ext uri="{28A0092B-C50C-407E-A947-70E740481C1C}">
                <a14:useLocalDpi xmlns:a14="http://schemas.microsoft.com/office/drawing/2010/main" val="0"/>
              </a:ext>
            </a:extLst>
          </a:blip>
          <a:srcRect t="19373" b="32614"/>
          <a:stretch>
            <a:fillRect/>
          </a:stretch>
        </p:blipFill>
        <p:spPr bwMode="auto">
          <a:xfrm>
            <a:off x="862013" y="457200"/>
            <a:ext cx="701040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113063010"/>
              </p:ext>
            </p:extLst>
          </p:nvPr>
        </p:nvGraphicFramePr>
        <p:xfrm>
          <a:off x="100013" y="2286000"/>
          <a:ext cx="9067800" cy="4439760"/>
        </p:xfrm>
        <a:graphic>
          <a:graphicData uri="http://schemas.openxmlformats.org/drawingml/2006/table">
            <a:tbl>
              <a:tblPr firstRow="1" bandRow="1">
                <a:tableStyleId>{5C22544A-7EE6-4342-B048-85BDC9FD1C3A}</a:tableStyleId>
              </a:tblPr>
              <a:tblGrid>
                <a:gridCol w="3657600"/>
                <a:gridCol w="5410200"/>
              </a:tblGrid>
              <a:tr h="713647">
                <a:tc>
                  <a:txBody>
                    <a:bodyPr/>
                    <a:lstStyle/>
                    <a:p>
                      <a:pPr algn="ctr"/>
                      <a:r>
                        <a:rPr lang="en-GB" sz="2400" dirty="0" smtClean="0"/>
                        <a:t>Key challenges faced relating to Adult Education</a:t>
                      </a:r>
                      <a:endParaRPr lang="en-US" sz="2400" dirty="0"/>
                    </a:p>
                  </a:txBody>
                  <a:tcPr marT="45726" marB="45726"/>
                </a:tc>
                <a:tc>
                  <a:txBody>
                    <a:bodyPr/>
                    <a:lstStyle/>
                    <a:p>
                      <a:pPr algn="ctr"/>
                      <a:r>
                        <a:rPr lang="en-US" sz="2400" dirty="0" smtClean="0"/>
                        <a:t>Suggestions</a:t>
                      </a:r>
                      <a:endParaRPr lang="en-US" sz="2400" dirty="0"/>
                    </a:p>
                  </a:txBody>
                  <a:tcPr marT="45726" marB="45726"/>
                </a:tc>
              </a:tr>
              <a:tr h="3251028">
                <a:tc>
                  <a:txBody>
                    <a:bodyPr/>
                    <a:lstStyle/>
                    <a:p>
                      <a:pPr lvl="0"/>
                      <a:r>
                        <a:rPr lang="en-GB" sz="2400" b="1" dirty="0" smtClean="0">
                          <a:solidFill>
                            <a:schemeClr val="tx1"/>
                          </a:solidFill>
                        </a:rPr>
                        <a:t>2. </a:t>
                      </a:r>
                      <a:r>
                        <a:rPr lang="en-GB" sz="2400" b="1" kern="1200" dirty="0" smtClean="0">
                          <a:solidFill>
                            <a:schemeClr val="tx1"/>
                          </a:solidFill>
                          <a:latin typeface="+mn-lt"/>
                          <a:ea typeface="+mn-ea"/>
                          <a:cs typeface="+mn-cs"/>
                        </a:rPr>
                        <a:t>Improving the quality of the sector</a:t>
                      </a:r>
                      <a:endParaRPr lang="en-US" sz="2400" b="1" kern="1200" dirty="0">
                        <a:solidFill>
                          <a:schemeClr val="tx1"/>
                        </a:solidFill>
                        <a:latin typeface="+mn-lt"/>
                        <a:ea typeface="+mn-ea"/>
                        <a:cs typeface="+mn-cs"/>
                      </a:endParaRPr>
                    </a:p>
                  </a:txBody>
                  <a:tcPr marT="45726" marB="45726"/>
                </a:tc>
                <a:tc>
                  <a:txBody>
                    <a:bodyPr/>
                    <a:lstStyle/>
                    <a:p>
                      <a:pPr marL="285750" lvl="0" indent="-285750">
                        <a:buFont typeface="Arial" panose="020B0604020202020204" pitchFamily="34" charset="0"/>
                        <a:buChar char="•"/>
                      </a:pPr>
                      <a:r>
                        <a:rPr lang="en-GB" sz="2400" dirty="0" smtClean="0"/>
                        <a:t>Improvement of staff (professional development offers</a:t>
                      </a:r>
                      <a:r>
                        <a:rPr lang="en-GB" sz="2400" baseline="0" dirty="0" smtClean="0"/>
                        <a:t> </a:t>
                      </a:r>
                      <a:r>
                        <a:rPr lang="en-GB" sz="2400" dirty="0" smtClean="0"/>
                        <a:t>and issues of professionalization)</a:t>
                      </a:r>
                    </a:p>
                    <a:p>
                      <a:pPr marL="285750" lvl="0" indent="-285750">
                        <a:buFont typeface="Arial" panose="020B0604020202020204" pitchFamily="34" charset="0"/>
                        <a:buChar char="•"/>
                      </a:pPr>
                      <a:r>
                        <a:rPr lang="en-GB" sz="2400" dirty="0" smtClean="0"/>
                        <a:t>Quality</a:t>
                      </a:r>
                      <a:r>
                        <a:rPr lang="en-GB" sz="2400" baseline="0" dirty="0" smtClean="0"/>
                        <a:t> assurance mechanisms</a:t>
                      </a:r>
                      <a:endParaRPr lang="en-GB" sz="2400" dirty="0" smtClean="0"/>
                    </a:p>
                    <a:p>
                      <a:pPr marL="285750" lvl="0" indent="-285750">
                        <a:buFont typeface="Arial" panose="020B0604020202020204" pitchFamily="34" charset="0"/>
                        <a:buChar char="•"/>
                      </a:pPr>
                      <a:r>
                        <a:rPr lang="en-GB" sz="2400" dirty="0" smtClean="0"/>
                        <a:t>National Qualifications Framework</a:t>
                      </a:r>
                    </a:p>
                    <a:p>
                      <a:pPr marL="285750" lvl="0" indent="-285750">
                        <a:buFont typeface="Arial" panose="020B0604020202020204" pitchFamily="34" charset="0"/>
                        <a:buChar char="•"/>
                      </a:pPr>
                      <a:r>
                        <a:rPr lang="en-GB" sz="2400" dirty="0" smtClean="0"/>
                        <a:t>Validation of</a:t>
                      </a:r>
                      <a:r>
                        <a:rPr lang="en-GB" sz="2400" baseline="0" dirty="0" smtClean="0"/>
                        <a:t> non-formal and informal learning</a:t>
                      </a:r>
                      <a:r>
                        <a:rPr lang="en-GB" sz="2400" dirty="0" smtClean="0"/>
                        <a:t>)</a:t>
                      </a:r>
                    </a:p>
                  </a:txBody>
                  <a:tcPr marT="45726" marB="45726"/>
                </a:tc>
              </a:tr>
            </a:tbl>
          </a:graphicData>
        </a:graphic>
      </p:graphicFrame>
    </p:spTree>
    <p:extLst>
      <p:ext uri="{BB962C8B-B14F-4D97-AF65-F5344CB8AC3E}">
        <p14:creationId xmlns:p14="http://schemas.microsoft.com/office/powerpoint/2010/main" val="827582839"/>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http://www.slidegeeks.com/pics/dgm/l/c/challenges_solutions_powerpoint_slides_and_ppt_diagram_templates_1.jpg"/>
          <p:cNvPicPr>
            <a:picLocks noChangeAspect="1" noChangeArrowheads="1"/>
          </p:cNvPicPr>
          <p:nvPr/>
        </p:nvPicPr>
        <p:blipFill>
          <a:blip r:embed="rId3">
            <a:extLst>
              <a:ext uri="{28A0092B-C50C-407E-A947-70E740481C1C}">
                <a14:useLocalDpi xmlns:a14="http://schemas.microsoft.com/office/drawing/2010/main" val="0"/>
              </a:ext>
            </a:extLst>
          </a:blip>
          <a:srcRect t="19373" b="32614"/>
          <a:stretch>
            <a:fillRect/>
          </a:stretch>
        </p:blipFill>
        <p:spPr bwMode="auto">
          <a:xfrm>
            <a:off x="846138" y="7938"/>
            <a:ext cx="701040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1206301831"/>
              </p:ext>
            </p:extLst>
          </p:nvPr>
        </p:nvGraphicFramePr>
        <p:xfrm>
          <a:off x="0" y="1269124"/>
          <a:ext cx="9144000" cy="5510048"/>
        </p:xfrm>
        <a:graphic>
          <a:graphicData uri="http://schemas.openxmlformats.org/drawingml/2006/table">
            <a:tbl>
              <a:tblPr firstRow="1" bandRow="1">
                <a:tableStyleId>{5C22544A-7EE6-4342-B048-85BDC9FD1C3A}</a:tableStyleId>
              </a:tblPr>
              <a:tblGrid>
                <a:gridCol w="3733800"/>
                <a:gridCol w="5410200"/>
              </a:tblGrid>
              <a:tr h="785466">
                <a:tc>
                  <a:txBody>
                    <a:bodyPr/>
                    <a:lstStyle/>
                    <a:p>
                      <a:pPr algn="ctr"/>
                      <a:r>
                        <a:rPr lang="en-GB" sz="2400" dirty="0" smtClean="0"/>
                        <a:t>Key challenges faced relating to Adult Education</a:t>
                      </a:r>
                      <a:endParaRPr lang="en-US" sz="2400" dirty="0"/>
                    </a:p>
                  </a:txBody>
                  <a:tcPr marT="45723" marB="45723"/>
                </a:tc>
                <a:tc>
                  <a:txBody>
                    <a:bodyPr/>
                    <a:lstStyle/>
                    <a:p>
                      <a:pPr algn="ctr"/>
                      <a:r>
                        <a:rPr lang="en-US" sz="2400" dirty="0" smtClean="0"/>
                        <a:t>Suggestions</a:t>
                      </a:r>
                      <a:endParaRPr lang="en-US" sz="2400" dirty="0"/>
                    </a:p>
                  </a:txBody>
                  <a:tcPr marT="45723" marB="45723"/>
                </a:tc>
              </a:tr>
              <a:tr h="4687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200" b="1" dirty="0" smtClean="0">
                          <a:solidFill>
                            <a:schemeClr val="tx1"/>
                          </a:solidFill>
                        </a:rPr>
                        <a:t>3.</a:t>
                      </a:r>
                      <a:r>
                        <a:rPr lang="en-US" altLang="en-US" sz="2200" b="1" baseline="0" dirty="0" smtClean="0">
                          <a:solidFill>
                            <a:schemeClr val="tx1"/>
                          </a:solidFill>
                        </a:rPr>
                        <a:t> </a:t>
                      </a:r>
                      <a:r>
                        <a:rPr lang="en-GB" altLang="en-US" sz="2200" b="1" dirty="0" smtClean="0">
                          <a:solidFill>
                            <a:schemeClr val="tx1"/>
                          </a:solidFill>
                        </a:rPr>
                        <a:t>Strengthening adult participation in education and training (with emphasis on vulnerable groups and adults with low skills)</a:t>
                      </a:r>
                      <a:endParaRPr lang="en-US" sz="1800" dirty="0">
                        <a:solidFill>
                          <a:schemeClr val="tx1"/>
                        </a:solidFill>
                      </a:endParaRPr>
                    </a:p>
                  </a:txBody>
                  <a:tcPr marT="45723" marB="45723"/>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100" dirty="0" smtClean="0"/>
                        <a:t>Incentives to participate / Tackle barriers to participation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100" dirty="0" smtClean="0"/>
                        <a:t>Develop synergies, partnerships and networks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100" dirty="0" smtClean="0"/>
                        <a:t>Identify target groups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100" dirty="0" smtClean="0"/>
                        <a:t>Increase provision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100" dirty="0" smtClean="0"/>
                        <a:t>Emphasize the importance of engagement in adult education and training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100" dirty="0" smtClean="0"/>
                        <a:t>Introduce</a:t>
                      </a:r>
                      <a:r>
                        <a:rPr lang="en-GB" sz="2100" baseline="0" dirty="0" smtClean="0"/>
                        <a:t> g</a:t>
                      </a:r>
                      <a:r>
                        <a:rPr lang="en-GB" sz="2100" dirty="0" smtClean="0"/>
                        <a:t>uidance / counselling services to adults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100" dirty="0" smtClean="0"/>
                        <a:t>Funding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100" dirty="0" smtClean="0"/>
                        <a:t>Introduce programmes to enhance basic skills of adults - </a:t>
                      </a:r>
                      <a:r>
                        <a:rPr lang="en-GB" sz="2100" b="1" dirty="0" smtClean="0"/>
                        <a:t>Basic skills provision (mostly</a:t>
                      </a:r>
                      <a:r>
                        <a:rPr lang="en-GB" sz="2100" b="1" baseline="0" dirty="0" smtClean="0"/>
                        <a:t> t</a:t>
                      </a:r>
                      <a:r>
                        <a:rPr lang="en-GB" sz="2100" b="1" dirty="0" smtClean="0"/>
                        <a:t>o low</a:t>
                      </a:r>
                      <a:r>
                        <a:rPr lang="en-GB" sz="2100" b="1" baseline="0" dirty="0" smtClean="0"/>
                        <a:t> skilled adults)</a:t>
                      </a:r>
                      <a:endParaRPr lang="en-US" sz="2100" b="1" dirty="0" smtClean="0"/>
                    </a:p>
                  </a:txBody>
                  <a:tcPr marT="45723" marB="45723"/>
                </a:tc>
              </a:tr>
            </a:tbl>
          </a:graphicData>
        </a:graphic>
      </p:graphicFrame>
    </p:spTree>
    <p:extLst>
      <p:ext uri="{BB962C8B-B14F-4D97-AF65-F5344CB8AC3E}">
        <p14:creationId xmlns:p14="http://schemas.microsoft.com/office/powerpoint/2010/main" val="48443296"/>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Basic skills provision to low skilled adults in Cyprus</a:t>
            </a:r>
          </a:p>
        </p:txBody>
      </p:sp>
      <p:sp>
        <p:nvSpPr>
          <p:cNvPr id="5" name="Content Placeholder 4"/>
          <p:cNvSpPr>
            <a:spLocks noGrp="1"/>
          </p:cNvSpPr>
          <p:nvPr>
            <p:ph sz="half" idx="1"/>
          </p:nvPr>
        </p:nvSpPr>
        <p:spPr>
          <a:xfrm>
            <a:off x="0" y="1099058"/>
            <a:ext cx="6243145" cy="3583301"/>
          </a:xfrm>
        </p:spPr>
        <p:txBody>
          <a:bodyPr>
            <a:normAutofit fontScale="92500" lnSpcReduction="20000"/>
          </a:bodyPr>
          <a:lstStyle/>
          <a:p>
            <a:r>
              <a:rPr lang="en-GB" sz="2000" b="1" u="sng" dirty="0"/>
              <a:t>An overview</a:t>
            </a:r>
          </a:p>
          <a:p>
            <a:pPr marL="342900" indent="-342900">
              <a:buFont typeface="Arial" pitchFamily="34" charset="0"/>
              <a:buChar char="•"/>
            </a:pPr>
            <a:r>
              <a:rPr lang="en-GB" sz="2000" dirty="0"/>
              <a:t>The Programme for the International Assessment of Adult Competencies (PIAAC) </a:t>
            </a:r>
            <a:r>
              <a:rPr lang="en-GB" sz="2000" dirty="0" smtClean="0"/>
              <a:t>in 2012 revealed </a:t>
            </a:r>
            <a:r>
              <a:rPr lang="en-GB" sz="2000" dirty="0"/>
              <a:t>very poor results in Cyprus (especially in digital </a:t>
            </a:r>
            <a:r>
              <a:rPr lang="en-GB" sz="2000" dirty="0" smtClean="0"/>
              <a:t>skills) (Centre </a:t>
            </a:r>
            <a:r>
              <a:rPr lang="en-GB" sz="2000" dirty="0"/>
              <a:t>of Educational Research and </a:t>
            </a:r>
            <a:r>
              <a:rPr lang="en-GB" sz="2000" dirty="0" smtClean="0"/>
              <a:t>Evaluation of the Pedagogical Institute </a:t>
            </a:r>
            <a:r>
              <a:rPr lang="en-GB" sz="2000" dirty="0"/>
              <a:t>of Cyprus </a:t>
            </a:r>
            <a:r>
              <a:rPr lang="en-GB" sz="2000" dirty="0" smtClean="0"/>
              <a:t>- http</a:t>
            </a:r>
            <a:r>
              <a:rPr lang="en-GB" sz="2000" dirty="0"/>
              <a:t>://www.pi.ac.cy/pi</a:t>
            </a:r>
            <a:r>
              <a:rPr lang="en-GB" sz="2000" dirty="0" smtClean="0"/>
              <a:t>/).</a:t>
            </a:r>
            <a:endParaRPr lang="en-GB" sz="2000" dirty="0"/>
          </a:p>
          <a:p>
            <a:pPr marL="342900" indent="-342900">
              <a:buFont typeface="Arial" pitchFamily="34" charset="0"/>
              <a:buChar char="•"/>
            </a:pPr>
            <a:r>
              <a:rPr lang="en-US" sz="2000" dirty="0"/>
              <a:t>There is no basic skills provision for low skilled adults in </a:t>
            </a:r>
            <a:r>
              <a:rPr lang="en-US" sz="2000" dirty="0" smtClean="0"/>
              <a:t>numeracy</a:t>
            </a:r>
            <a:r>
              <a:rPr lang="el-GR" sz="2000" dirty="0" smtClean="0"/>
              <a:t>,</a:t>
            </a:r>
            <a:r>
              <a:rPr lang="en-US" sz="2000" dirty="0" smtClean="0"/>
              <a:t> </a:t>
            </a:r>
            <a:r>
              <a:rPr lang="en-US" sz="2000" dirty="0"/>
              <a:t>literacy (</a:t>
            </a:r>
            <a:r>
              <a:rPr lang="en-GB" sz="2000" dirty="0"/>
              <a:t>reading, writing and oral communication)</a:t>
            </a:r>
            <a:r>
              <a:rPr lang="en-US" sz="2000" dirty="0"/>
              <a:t> and digital skills, a clear definition or targeted programmes that promote basic skills provision.</a:t>
            </a:r>
          </a:p>
          <a:p>
            <a:pPr marL="342900" indent="-342900">
              <a:buFont typeface="Arial" pitchFamily="34" charset="0"/>
              <a:buChar char="•"/>
            </a:pPr>
            <a:r>
              <a:rPr lang="en-US" sz="2000" dirty="0"/>
              <a:t>Evening schools and evening technical schools provide basic skills to some extent.</a:t>
            </a:r>
          </a:p>
          <a:p>
            <a:endParaRPr lang="en-US" sz="2000" b="1" dirty="0"/>
          </a:p>
          <a:p>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0225" y="1954923"/>
            <a:ext cx="2641371" cy="222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82452" y="4788084"/>
            <a:ext cx="8740831" cy="1754326"/>
          </a:xfrm>
          <a:prstGeom prst="rect">
            <a:avLst/>
          </a:prstGeom>
          <a:noFill/>
        </p:spPr>
        <p:txBody>
          <a:bodyPr wrap="square" rtlCol="0">
            <a:spAutoFit/>
          </a:bodyPr>
          <a:lstStyle/>
          <a:p>
            <a:r>
              <a:rPr lang="en-US" b="1" u="sng" dirty="0">
                <a:solidFill>
                  <a:schemeClr val="bg2">
                    <a:lumMod val="25000"/>
                  </a:schemeClr>
                </a:solidFill>
              </a:rPr>
              <a:t>What needs to be done? </a:t>
            </a:r>
          </a:p>
          <a:p>
            <a:r>
              <a:rPr lang="en-US" b="1" dirty="0">
                <a:solidFill>
                  <a:schemeClr val="bg2">
                    <a:lumMod val="25000"/>
                  </a:schemeClr>
                </a:solidFill>
              </a:rPr>
              <a:t>Support for basic skills provision </a:t>
            </a:r>
            <a:r>
              <a:rPr lang="en-US" dirty="0">
                <a:solidFill>
                  <a:schemeClr val="bg2">
                    <a:lumMod val="25000"/>
                  </a:schemeClr>
                </a:solidFill>
              </a:rPr>
              <a:t>(explicit policy, </a:t>
            </a:r>
            <a:r>
              <a:rPr lang="en-GB" dirty="0">
                <a:solidFill>
                  <a:schemeClr val="bg2">
                    <a:lumMod val="25000"/>
                  </a:schemeClr>
                </a:solidFill>
              </a:rPr>
              <a:t>competence goals in digital skills, numeracy and literacy, guidelines for providers, teaching resources, mapping tools and </a:t>
            </a:r>
            <a:r>
              <a:rPr lang="en-GB" dirty="0" smtClean="0">
                <a:solidFill>
                  <a:schemeClr val="bg2">
                    <a:lumMod val="25000"/>
                  </a:schemeClr>
                </a:solidFill>
              </a:rPr>
              <a:t>tests</a:t>
            </a:r>
            <a:r>
              <a:rPr lang="el-GR" dirty="0" smtClean="0">
                <a:solidFill>
                  <a:schemeClr val="bg2">
                    <a:lumMod val="25000"/>
                  </a:schemeClr>
                </a:solidFill>
              </a:rPr>
              <a:t>, </a:t>
            </a:r>
            <a:r>
              <a:rPr lang="en-GB" dirty="0" smtClean="0">
                <a:solidFill>
                  <a:schemeClr val="bg2">
                    <a:lumMod val="25000"/>
                  </a:schemeClr>
                </a:solidFill>
              </a:rPr>
              <a:t>professional </a:t>
            </a:r>
            <a:r>
              <a:rPr lang="en-GB" dirty="0">
                <a:solidFill>
                  <a:schemeClr val="bg2">
                    <a:lumMod val="25000"/>
                  </a:schemeClr>
                </a:solidFill>
              </a:rPr>
              <a:t>development for teachers who teach basic skills to adults, participation in EU programmes, exchange of expertise </a:t>
            </a:r>
            <a:r>
              <a:rPr lang="en-GB" dirty="0" smtClean="0">
                <a:solidFill>
                  <a:schemeClr val="bg2">
                    <a:lumMod val="25000"/>
                  </a:schemeClr>
                </a:solidFill>
              </a:rPr>
              <a:t>…)</a:t>
            </a:r>
          </a:p>
          <a:p>
            <a:endParaRPr lang="en-GB" dirty="0">
              <a:solidFill>
                <a:schemeClr val="bg2">
                  <a:lumMod val="25000"/>
                </a:schemeClr>
              </a:solidFill>
            </a:endParaRPr>
          </a:p>
        </p:txBody>
      </p:sp>
    </p:spTree>
    <p:extLst>
      <p:ext uri="{BB962C8B-B14F-4D97-AF65-F5344CB8AC3E}">
        <p14:creationId xmlns:p14="http://schemas.microsoft.com/office/powerpoint/2010/main" val="1820405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4792717"/>
          </a:xfrm>
        </p:spPr>
        <p:txBody>
          <a:bodyPr>
            <a:normAutofit/>
          </a:bodyPr>
          <a:lstStyle/>
          <a:p>
            <a:pPr algn="ctr"/>
            <a:r>
              <a:rPr lang="en-US" sz="6600" u="sng" dirty="0" smtClean="0">
                <a:solidFill>
                  <a:schemeClr val="bg2">
                    <a:lumMod val="90000"/>
                  </a:schemeClr>
                </a:solidFill>
              </a:rPr>
              <a:t>Thank you for your attention!!!</a:t>
            </a:r>
            <a:endParaRPr lang="en-US" sz="6600" u="sng" dirty="0">
              <a:solidFill>
                <a:schemeClr val="bg2">
                  <a:lumMod val="90000"/>
                </a:schemeClr>
              </a:solidFill>
            </a:endParaRPr>
          </a:p>
        </p:txBody>
      </p:sp>
      <p:sp>
        <p:nvSpPr>
          <p:cNvPr id="7" name="TextBox 6"/>
          <p:cNvSpPr txBox="1"/>
          <p:nvPr/>
        </p:nvSpPr>
        <p:spPr>
          <a:xfrm>
            <a:off x="3454115" y="5303079"/>
            <a:ext cx="5390339" cy="1200329"/>
          </a:xfrm>
          <a:prstGeom prst="rect">
            <a:avLst/>
          </a:prstGeom>
          <a:noFill/>
        </p:spPr>
        <p:txBody>
          <a:bodyPr wrap="square" rtlCol="0">
            <a:spAutoFit/>
          </a:bodyPr>
          <a:lstStyle/>
          <a:p>
            <a:r>
              <a:rPr lang="en-US" b="1" dirty="0" smtClean="0">
                <a:solidFill>
                  <a:schemeClr val="accent2">
                    <a:lumMod val="75000"/>
                  </a:schemeClr>
                </a:solidFill>
              </a:rPr>
              <a:t>Nicoletta Ioannou</a:t>
            </a:r>
          </a:p>
          <a:p>
            <a:r>
              <a:rPr lang="en-US" b="1" dirty="0" smtClean="0">
                <a:solidFill>
                  <a:schemeClr val="accent2">
                    <a:lumMod val="75000"/>
                  </a:schemeClr>
                </a:solidFill>
              </a:rPr>
              <a:t>European and International Affairs Office</a:t>
            </a:r>
          </a:p>
          <a:p>
            <a:r>
              <a:rPr lang="en-US" b="1" dirty="0" smtClean="0">
                <a:solidFill>
                  <a:schemeClr val="accent2">
                    <a:lumMod val="75000"/>
                  </a:schemeClr>
                </a:solidFill>
              </a:rPr>
              <a:t>Cyprus Ministry  of Education and Culture</a:t>
            </a:r>
          </a:p>
          <a:p>
            <a:r>
              <a:rPr lang="en-US" b="1" dirty="0">
                <a:solidFill>
                  <a:schemeClr val="accent2">
                    <a:lumMod val="75000"/>
                  </a:schemeClr>
                </a:solidFill>
              </a:rPr>
              <a:t>e</a:t>
            </a:r>
            <a:r>
              <a:rPr lang="en-US" b="1" dirty="0" smtClean="0">
                <a:solidFill>
                  <a:schemeClr val="accent2">
                    <a:lumMod val="75000"/>
                  </a:schemeClr>
                </a:solidFill>
              </a:rPr>
              <a:t>mail: nioannou@moec.gov.cy</a:t>
            </a:r>
            <a:endParaRPr lang="en-US" b="1" dirty="0">
              <a:solidFill>
                <a:schemeClr val="accent2">
                  <a:lumMod val="75000"/>
                </a:schemeClr>
              </a:solidFill>
            </a:endParaRPr>
          </a:p>
        </p:txBody>
      </p:sp>
    </p:spTree>
    <p:extLst>
      <p:ext uri="{BB962C8B-B14F-4D97-AF65-F5344CB8AC3E}">
        <p14:creationId xmlns:p14="http://schemas.microsoft.com/office/powerpoint/2010/main" val="15469185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18866" y="1046584"/>
            <a:ext cx="3589361" cy="3675542"/>
          </a:xfrm>
        </p:spPr>
        <p:style>
          <a:lnRef idx="2">
            <a:schemeClr val="accent1"/>
          </a:lnRef>
          <a:fillRef idx="1">
            <a:schemeClr val="lt1"/>
          </a:fillRef>
          <a:effectRef idx="0">
            <a:schemeClr val="accent1"/>
          </a:effectRef>
          <a:fontRef idx="minor">
            <a:schemeClr val="dk1"/>
          </a:fontRef>
        </p:style>
        <p:txBody>
          <a:bodyPr>
            <a:noAutofit/>
          </a:bodyPr>
          <a:lstStyle/>
          <a:p>
            <a:pPr marL="274320" indent="-274320" defTabSz="914400">
              <a:lnSpc>
                <a:spcPct val="100000"/>
              </a:lnSpc>
              <a:spcBef>
                <a:spcPct val="20000"/>
              </a:spcBef>
              <a:buClr>
                <a:srgbClr val="31B6FD"/>
              </a:buClr>
              <a:buSzPct val="100000"/>
              <a:buFont typeface="Symbol" pitchFamily="18" charset="2"/>
              <a:buChar char=""/>
            </a:pPr>
            <a:r>
              <a:rPr lang="en-US" sz="3000" dirty="0">
                <a:solidFill>
                  <a:srgbClr val="073E87"/>
                </a:solidFill>
              </a:rPr>
              <a:t>Active citizenship</a:t>
            </a:r>
          </a:p>
          <a:p>
            <a:pPr marL="274320" indent="-274320" defTabSz="914400">
              <a:lnSpc>
                <a:spcPct val="100000"/>
              </a:lnSpc>
              <a:spcBef>
                <a:spcPct val="20000"/>
              </a:spcBef>
              <a:buClr>
                <a:srgbClr val="31B6FD"/>
              </a:buClr>
              <a:buSzPct val="100000"/>
              <a:buFont typeface="Symbol" pitchFamily="18" charset="2"/>
              <a:buChar char=""/>
            </a:pPr>
            <a:r>
              <a:rPr lang="en-US" sz="3000" dirty="0" smtClean="0">
                <a:solidFill>
                  <a:srgbClr val="073E87"/>
                </a:solidFill>
              </a:rPr>
              <a:t>Better </a:t>
            </a:r>
            <a:r>
              <a:rPr lang="en-US" sz="3000" dirty="0">
                <a:solidFill>
                  <a:srgbClr val="073E87"/>
                </a:solidFill>
              </a:rPr>
              <a:t>social relations</a:t>
            </a:r>
          </a:p>
          <a:p>
            <a:pPr marL="274320" lvl="0" indent="-274320" defTabSz="914400">
              <a:lnSpc>
                <a:spcPct val="100000"/>
              </a:lnSpc>
              <a:spcBef>
                <a:spcPct val="20000"/>
              </a:spcBef>
              <a:buClr>
                <a:srgbClr val="31B6FD"/>
              </a:buClr>
              <a:buSzPct val="100000"/>
              <a:buFont typeface="Symbol" pitchFamily="18" charset="2"/>
              <a:buChar char=""/>
            </a:pPr>
            <a:r>
              <a:rPr lang="en-US" sz="3000" dirty="0" smtClean="0">
                <a:solidFill>
                  <a:srgbClr val="073E87"/>
                </a:solidFill>
              </a:rPr>
              <a:t>Good </a:t>
            </a:r>
            <a:r>
              <a:rPr lang="en-US" sz="3000" dirty="0">
                <a:solidFill>
                  <a:srgbClr val="073E87"/>
                </a:solidFill>
              </a:rPr>
              <a:t>parenting</a:t>
            </a:r>
          </a:p>
          <a:p>
            <a:pPr marL="274320" lvl="0" indent="-274320" defTabSz="914400">
              <a:lnSpc>
                <a:spcPct val="100000"/>
              </a:lnSpc>
              <a:spcBef>
                <a:spcPct val="20000"/>
              </a:spcBef>
              <a:buClr>
                <a:srgbClr val="31B6FD"/>
              </a:buClr>
              <a:buSzPct val="100000"/>
              <a:buFont typeface="Symbol" pitchFamily="18" charset="2"/>
              <a:buChar char=""/>
            </a:pPr>
            <a:r>
              <a:rPr lang="en-US" sz="3000" dirty="0" smtClean="0">
                <a:solidFill>
                  <a:srgbClr val="073E87"/>
                </a:solidFill>
              </a:rPr>
              <a:t>More </a:t>
            </a:r>
            <a:r>
              <a:rPr lang="en-US" sz="3000" dirty="0">
                <a:solidFill>
                  <a:srgbClr val="073E87"/>
                </a:solidFill>
              </a:rPr>
              <a:t>open-mindedness</a:t>
            </a:r>
          </a:p>
          <a:p>
            <a:endParaRPr lang="en-GB" sz="2000" dirty="0"/>
          </a:p>
        </p:txBody>
      </p:sp>
      <p:sp>
        <p:nvSpPr>
          <p:cNvPr id="4" name="Title 3"/>
          <p:cNvSpPr>
            <a:spLocks noGrp="1"/>
          </p:cNvSpPr>
          <p:nvPr>
            <p:ph type="title"/>
          </p:nvPr>
        </p:nvSpPr>
        <p:spPr/>
        <p:txBody>
          <a:bodyPr>
            <a:normAutofit/>
          </a:bodyPr>
          <a:lstStyle/>
          <a:p>
            <a:r>
              <a:rPr lang="en-US" sz="2800" dirty="0"/>
              <a:t>The wider benefits of </a:t>
            </a:r>
            <a:r>
              <a:rPr lang="en-US" sz="2800" dirty="0" smtClean="0"/>
              <a:t>Adult Education</a:t>
            </a:r>
            <a:endParaRPr lang="en-GB" sz="2800" dirty="0"/>
          </a:p>
        </p:txBody>
      </p:sp>
      <p:sp>
        <p:nvSpPr>
          <p:cNvPr id="3" name="Content Placeholder 2"/>
          <p:cNvSpPr>
            <a:spLocks noGrp="1"/>
          </p:cNvSpPr>
          <p:nvPr>
            <p:ph sz="half" idx="2"/>
          </p:nvPr>
        </p:nvSpPr>
        <p:spPr>
          <a:xfrm>
            <a:off x="5049672" y="1032936"/>
            <a:ext cx="3657600" cy="3593655"/>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274320" lvl="0" indent="-274320" defTabSz="914400">
              <a:lnSpc>
                <a:spcPct val="100000"/>
              </a:lnSpc>
              <a:spcBef>
                <a:spcPct val="20000"/>
              </a:spcBef>
              <a:buClr>
                <a:srgbClr val="31B6FD"/>
              </a:buClr>
              <a:buSzPct val="100000"/>
              <a:buFont typeface="Symbol" pitchFamily="18" charset="2"/>
              <a:buChar char=""/>
            </a:pPr>
            <a:r>
              <a:rPr lang="en-US" sz="3000" dirty="0" smtClean="0">
                <a:solidFill>
                  <a:srgbClr val="073E87"/>
                </a:solidFill>
              </a:rPr>
              <a:t>More </a:t>
            </a:r>
            <a:r>
              <a:rPr lang="en-US" sz="3000" dirty="0">
                <a:solidFill>
                  <a:srgbClr val="073E87"/>
                </a:solidFill>
              </a:rPr>
              <a:t>self-confidence</a:t>
            </a:r>
          </a:p>
          <a:p>
            <a:pPr marL="274320" lvl="0" indent="-274320" defTabSz="914400">
              <a:lnSpc>
                <a:spcPct val="100000"/>
              </a:lnSpc>
              <a:spcBef>
                <a:spcPct val="20000"/>
              </a:spcBef>
              <a:buClr>
                <a:srgbClr val="31B6FD"/>
              </a:buClr>
              <a:buSzPct val="100000"/>
              <a:buFont typeface="Symbol" pitchFamily="18" charset="2"/>
              <a:buChar char=""/>
            </a:pPr>
            <a:r>
              <a:rPr lang="en-US" sz="3000" dirty="0">
                <a:solidFill>
                  <a:srgbClr val="073E87"/>
                </a:solidFill>
              </a:rPr>
              <a:t>More happiness</a:t>
            </a:r>
          </a:p>
          <a:p>
            <a:pPr marL="274320" lvl="0" indent="-274320" defTabSz="914400">
              <a:lnSpc>
                <a:spcPct val="100000"/>
              </a:lnSpc>
              <a:spcBef>
                <a:spcPct val="20000"/>
              </a:spcBef>
              <a:buClr>
                <a:srgbClr val="31B6FD"/>
              </a:buClr>
              <a:buSzPct val="100000"/>
              <a:buFont typeface="Symbol" pitchFamily="18" charset="2"/>
              <a:buChar char=""/>
            </a:pPr>
            <a:r>
              <a:rPr lang="en-US" sz="3000" dirty="0">
                <a:solidFill>
                  <a:srgbClr val="073E87"/>
                </a:solidFill>
              </a:rPr>
              <a:t>More inclusive societies</a:t>
            </a:r>
          </a:p>
          <a:p>
            <a:pPr marL="274320" indent="-274320" defTabSz="914400">
              <a:lnSpc>
                <a:spcPct val="100000"/>
              </a:lnSpc>
              <a:spcBef>
                <a:spcPct val="20000"/>
              </a:spcBef>
              <a:buClr>
                <a:srgbClr val="31B6FD"/>
              </a:buClr>
              <a:buSzPct val="100000"/>
              <a:buFont typeface="Symbol" pitchFamily="18" charset="2"/>
              <a:buChar char=""/>
            </a:pPr>
            <a:r>
              <a:rPr lang="en-US" sz="3000" dirty="0" smtClean="0">
                <a:solidFill>
                  <a:srgbClr val="073E87"/>
                </a:solidFill>
              </a:rPr>
              <a:t>Productivity</a:t>
            </a:r>
            <a:endParaRPr lang="en-US" sz="3000" dirty="0">
              <a:solidFill>
                <a:srgbClr val="073E87"/>
              </a:solidFill>
            </a:endParaRPr>
          </a:p>
          <a:p>
            <a:pPr marL="274320" indent="-274320" defTabSz="914400">
              <a:lnSpc>
                <a:spcPct val="100000"/>
              </a:lnSpc>
              <a:spcBef>
                <a:spcPct val="20000"/>
              </a:spcBef>
              <a:buClr>
                <a:srgbClr val="31B6FD"/>
              </a:buClr>
              <a:buSzPct val="100000"/>
              <a:buFont typeface="Symbol" pitchFamily="18" charset="2"/>
              <a:buChar char=""/>
            </a:pPr>
            <a:r>
              <a:rPr lang="en-US" sz="3000" dirty="0" smtClean="0">
                <a:solidFill>
                  <a:srgbClr val="073E87"/>
                </a:solidFill>
              </a:rPr>
              <a:t>Better </a:t>
            </a:r>
            <a:r>
              <a:rPr lang="en-US" sz="3000" dirty="0">
                <a:solidFill>
                  <a:srgbClr val="073E87"/>
                </a:solidFill>
              </a:rPr>
              <a:t>economic situation</a:t>
            </a:r>
          </a:p>
          <a:p>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8694" b="11374"/>
          <a:stretch/>
        </p:blipFill>
        <p:spPr bwMode="auto">
          <a:xfrm>
            <a:off x="791570" y="5001904"/>
            <a:ext cx="7902054" cy="1419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3973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060231"/>
            <a:ext cx="5445455" cy="5627171"/>
          </a:xfrm>
        </p:spPr>
        <p:txBody>
          <a:bodyPr>
            <a:noAutofit/>
          </a:bodyPr>
          <a:lstStyle/>
          <a:p>
            <a:pPr marL="342900" indent="-342900">
              <a:buFont typeface="Arial" pitchFamily="34" charset="0"/>
              <a:buChar char="•"/>
            </a:pPr>
            <a:r>
              <a:rPr lang="en-GB" sz="2000" dirty="0"/>
              <a:t>Cyprus does not have an official definition of Adult Education, as a consequence it adopts the EU definition according to which, </a:t>
            </a:r>
            <a:r>
              <a:rPr lang="en-GB" sz="2000" b="1" dirty="0"/>
              <a:t>adult education covers the entire range of formal, </a:t>
            </a:r>
            <a:r>
              <a:rPr lang="en-GB" sz="2000" b="1" dirty="0" smtClean="0"/>
              <a:t>non-formal and informal learning </a:t>
            </a:r>
            <a:r>
              <a:rPr lang="en-GB" sz="2000" b="1" dirty="0"/>
              <a:t>activities – general and vocational – undertaken by adults after leaving initial education and </a:t>
            </a:r>
            <a:r>
              <a:rPr lang="en-GB" sz="2000" b="1" dirty="0" smtClean="0"/>
              <a:t>training </a:t>
            </a:r>
            <a:r>
              <a:rPr lang="en-GB" sz="2000" dirty="0" smtClean="0"/>
              <a:t>(EC, 2011)</a:t>
            </a:r>
          </a:p>
          <a:p>
            <a:pPr marL="342900" indent="-342900">
              <a:buFont typeface="Arial" pitchFamily="34" charset="0"/>
              <a:buChar char="•"/>
            </a:pPr>
            <a:r>
              <a:rPr lang="en-GB" sz="2000" dirty="0" smtClean="0"/>
              <a:t>Adult </a:t>
            </a:r>
            <a:r>
              <a:rPr lang="en-GB" sz="2000" dirty="0"/>
              <a:t>Education is part of the National Lifelong Learning Strategy (2014-20) </a:t>
            </a:r>
            <a:r>
              <a:rPr lang="en-GB" sz="2000" b="1" dirty="0"/>
              <a:t>covering the whole range of education and aims to promote </a:t>
            </a:r>
            <a:r>
              <a:rPr lang="en-GB" sz="2000" b="1" dirty="0" smtClean="0"/>
              <a:t>formal</a:t>
            </a:r>
            <a:r>
              <a:rPr lang="en-GB" sz="2000" b="1" dirty="0"/>
              <a:t>, non-formal and informal education and training of all citizens throughout </a:t>
            </a:r>
            <a:r>
              <a:rPr lang="en-GB" sz="2000" b="1" dirty="0" smtClean="0"/>
              <a:t>their life</a:t>
            </a:r>
            <a:r>
              <a:rPr lang="en-GB" sz="2000" dirty="0" smtClean="0"/>
              <a:t>.</a:t>
            </a:r>
          </a:p>
          <a:p>
            <a:pPr marL="342900" indent="-342900">
              <a:buFont typeface="Arial" pitchFamily="34" charset="0"/>
              <a:buChar char="•"/>
            </a:pPr>
            <a:r>
              <a:rPr lang="en-GB" sz="2000" dirty="0" smtClean="0"/>
              <a:t>It is seen as a vital factor </a:t>
            </a:r>
            <a:r>
              <a:rPr lang="en-GB" sz="2000" dirty="0"/>
              <a:t>in their </a:t>
            </a:r>
            <a:r>
              <a:rPr lang="en-GB" sz="2000" b="1" dirty="0"/>
              <a:t>personal development and </a:t>
            </a:r>
            <a:r>
              <a:rPr lang="en-GB" sz="2000" b="1" dirty="0" smtClean="0"/>
              <a:t>fulfilment, </a:t>
            </a:r>
            <a:r>
              <a:rPr lang="en-GB" sz="2000" b="1" dirty="0"/>
              <a:t>as well as their </a:t>
            </a:r>
            <a:r>
              <a:rPr lang="en-US" sz="2000" b="1" dirty="0" smtClean="0"/>
              <a:t>adjustment </a:t>
            </a:r>
            <a:r>
              <a:rPr lang="en-GB" sz="2000" b="1" dirty="0" smtClean="0"/>
              <a:t>to </a:t>
            </a:r>
            <a:r>
              <a:rPr lang="en-GB" sz="2000" b="1" dirty="0"/>
              <a:t>the constant changes </a:t>
            </a:r>
            <a:r>
              <a:rPr lang="en-GB" sz="2000" dirty="0"/>
              <a:t>(social, economic, technological).</a:t>
            </a:r>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595037" y="1074406"/>
            <a:ext cx="3277229" cy="55038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Title 3"/>
          <p:cNvSpPr>
            <a:spLocks noGrp="1"/>
          </p:cNvSpPr>
          <p:nvPr>
            <p:ph type="title"/>
          </p:nvPr>
        </p:nvSpPr>
        <p:spPr/>
        <p:txBody>
          <a:bodyPr/>
          <a:lstStyle/>
          <a:p>
            <a:pPr algn="ctr"/>
            <a:r>
              <a:rPr lang="en-US" dirty="0"/>
              <a:t>Overview of Adult </a:t>
            </a:r>
            <a:r>
              <a:rPr lang="en-US" dirty="0" smtClean="0"/>
              <a:t>Education </a:t>
            </a:r>
            <a:r>
              <a:rPr lang="en-US" dirty="0"/>
              <a:t>in </a:t>
            </a:r>
            <a:r>
              <a:rPr lang="en-US" dirty="0" smtClean="0"/>
              <a:t>Cyprus</a:t>
            </a:r>
            <a:endParaRPr lang="en-GB" dirty="0"/>
          </a:p>
        </p:txBody>
      </p:sp>
      <p:sp>
        <p:nvSpPr>
          <p:cNvPr id="6" name="TextBox 5"/>
          <p:cNvSpPr txBox="1"/>
          <p:nvPr/>
        </p:nvSpPr>
        <p:spPr>
          <a:xfrm>
            <a:off x="6415123" y="4259316"/>
            <a:ext cx="2333092" cy="1077218"/>
          </a:xfrm>
          <a:prstGeom prst="rect">
            <a:avLst/>
          </a:prstGeom>
          <a:solidFill>
            <a:schemeClr val="bg2"/>
          </a:solidFill>
        </p:spPr>
        <p:txBody>
          <a:bodyPr wrap="square" rtlCol="0">
            <a:spAutoFit/>
          </a:bodyPr>
          <a:lstStyle/>
          <a:p>
            <a:r>
              <a:rPr lang="en-US" sz="1600" dirty="0" smtClean="0"/>
              <a:t>NATIONAL STRATEGY FOR LIFELONG LEARNING </a:t>
            </a:r>
          </a:p>
          <a:p>
            <a:r>
              <a:rPr lang="en-US" sz="1600" dirty="0" smtClean="0"/>
              <a:t>2014-20</a:t>
            </a:r>
            <a:endParaRPr lang="en-GB" sz="1600" dirty="0"/>
          </a:p>
        </p:txBody>
      </p:sp>
    </p:spTree>
    <p:extLst>
      <p:ext uri="{BB962C8B-B14F-4D97-AF65-F5344CB8AC3E}">
        <p14:creationId xmlns:p14="http://schemas.microsoft.com/office/powerpoint/2010/main" val="554312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Overview of Adult </a:t>
            </a:r>
            <a:r>
              <a:rPr lang="en-US" sz="2800" dirty="0" smtClean="0"/>
              <a:t>Education </a:t>
            </a:r>
            <a:r>
              <a:rPr lang="en-US" sz="2800" dirty="0"/>
              <a:t>in </a:t>
            </a:r>
            <a:r>
              <a:rPr lang="en-US" sz="2800" dirty="0" smtClean="0"/>
              <a:t>Cyprus</a:t>
            </a:r>
            <a:endParaRPr lang="en-US" sz="2800" dirty="0"/>
          </a:p>
        </p:txBody>
      </p:sp>
      <p:sp>
        <p:nvSpPr>
          <p:cNvPr id="3" name="Content Placeholder 2"/>
          <p:cNvSpPr>
            <a:spLocks noGrp="1"/>
          </p:cNvSpPr>
          <p:nvPr>
            <p:ph sz="half" idx="1"/>
          </p:nvPr>
        </p:nvSpPr>
        <p:spPr>
          <a:xfrm>
            <a:off x="-272955" y="876300"/>
            <a:ext cx="9703558" cy="5852046"/>
          </a:xfrm>
        </p:spPr>
        <p:txBody>
          <a:bodyPr>
            <a:noAutofit/>
          </a:bodyPr>
          <a:lstStyle/>
          <a:p>
            <a:r>
              <a:rPr lang="en-GB" sz="1500" b="1" dirty="0" smtClean="0"/>
              <a:t>There </a:t>
            </a:r>
            <a:r>
              <a:rPr lang="en-GB" sz="1500" b="1" dirty="0"/>
              <a:t>is no single body in Cyprus coordinating Adult Education. </a:t>
            </a:r>
            <a:r>
              <a:rPr lang="en-US" sz="1500" b="1" dirty="0" smtClean="0"/>
              <a:t>However</a:t>
            </a:r>
            <a:r>
              <a:rPr lang="en-GB" sz="1500" b="1" dirty="0" smtClean="0"/>
              <a:t>, </a:t>
            </a:r>
            <a:r>
              <a:rPr lang="en-GB" sz="1500" b="1" dirty="0"/>
              <a:t>there is a set of laws and regulations governing adult education </a:t>
            </a:r>
            <a:r>
              <a:rPr lang="en-GB" sz="1500" b="1" dirty="0" smtClean="0"/>
              <a:t>programmes </a:t>
            </a:r>
            <a:r>
              <a:rPr lang="en-GB" sz="1500" b="1" dirty="0"/>
              <a:t>in Cyprus</a:t>
            </a:r>
            <a:r>
              <a:rPr lang="en-GB" sz="1500" b="1" dirty="0" smtClean="0"/>
              <a:t>.</a:t>
            </a:r>
          </a:p>
          <a:p>
            <a:r>
              <a:rPr lang="en-GB" sz="1500" b="1" u="sng" dirty="0" smtClean="0"/>
              <a:t>First wave</a:t>
            </a:r>
            <a:r>
              <a:rPr lang="el-GR" sz="1500" dirty="0" smtClean="0"/>
              <a:t>: </a:t>
            </a:r>
            <a:r>
              <a:rPr lang="en-GB" sz="1500" dirty="0" smtClean="0"/>
              <a:t>1952 </a:t>
            </a:r>
            <a:r>
              <a:rPr lang="en-US" sz="1500" dirty="0"/>
              <a:t>through </a:t>
            </a:r>
            <a:r>
              <a:rPr lang="en-GB" sz="1500" dirty="0"/>
              <a:t>the Adult Education Centres and they were initially established, mainly in rural areas, in 1952. In 1960, following the independence of the Republic of Cyprus, 175 centres functioned with 3750 members. </a:t>
            </a:r>
            <a:endParaRPr lang="el-GR" sz="1500" dirty="0" smtClean="0"/>
          </a:p>
          <a:p>
            <a:r>
              <a:rPr lang="en-US" sz="1500" b="1" u="sng" dirty="0" smtClean="0"/>
              <a:t>Second </a:t>
            </a:r>
            <a:r>
              <a:rPr lang="en-GB" sz="1500" b="1" u="sng" dirty="0" smtClean="0"/>
              <a:t>wave</a:t>
            </a:r>
            <a:r>
              <a:rPr lang="en-GB" sz="1500" dirty="0" smtClean="0"/>
              <a:t>:  Result </a:t>
            </a:r>
            <a:r>
              <a:rPr lang="en-GB" sz="1500" dirty="0"/>
              <a:t>of </a:t>
            </a:r>
            <a:r>
              <a:rPr lang="en-GB" sz="1500" dirty="0" smtClean="0"/>
              <a:t>independence</a:t>
            </a:r>
            <a:r>
              <a:rPr lang="en-GB" sz="1500" dirty="0"/>
              <a:t> </a:t>
            </a:r>
            <a:r>
              <a:rPr lang="en-GB" sz="1500" dirty="0" smtClean="0"/>
              <a:t>(1960) </a:t>
            </a:r>
          </a:p>
          <a:p>
            <a:pPr marL="285750" indent="-285750">
              <a:buFont typeface="Arial" pitchFamily="34" charset="0"/>
              <a:buChar char="•"/>
            </a:pPr>
            <a:r>
              <a:rPr lang="en-GB" sz="1500" dirty="0" smtClean="0"/>
              <a:t>Establishment </a:t>
            </a:r>
            <a:r>
              <a:rPr lang="en-GB" sz="1500" dirty="0"/>
              <a:t>of the Cyprus Productivity Centre in 1963 for the provision of initial and continuing technical/vocational training to </a:t>
            </a:r>
            <a:r>
              <a:rPr lang="en-GB" sz="1500" dirty="0" smtClean="0"/>
              <a:t>adults (under </a:t>
            </a:r>
            <a:r>
              <a:rPr lang="en-GB" sz="1500" dirty="0"/>
              <a:t>the Ministry of Labour and Social Insurance in 1974 Law </a:t>
            </a:r>
            <a:r>
              <a:rPr lang="en-GB" sz="1500" dirty="0" smtClean="0"/>
              <a:t>21/1974)</a:t>
            </a:r>
            <a:endParaRPr lang="en-US" sz="1500" dirty="0"/>
          </a:p>
          <a:p>
            <a:pPr marL="285750" lvl="0" indent="-285750">
              <a:buFont typeface="Arial" pitchFamily="34" charset="0"/>
              <a:buChar char="•"/>
            </a:pPr>
            <a:r>
              <a:rPr lang="en-GB" sz="1500" dirty="0" smtClean="0"/>
              <a:t>The Law concerning </a:t>
            </a:r>
            <a:r>
              <a:rPr lang="en-GB" sz="1500" dirty="0"/>
              <a:t>the afternoon and evening classes of Technical </a:t>
            </a:r>
            <a:r>
              <a:rPr lang="en-GB" sz="1500" dirty="0" smtClean="0"/>
              <a:t>Schools (1975)</a:t>
            </a:r>
            <a:endParaRPr lang="en-GB" sz="1500" dirty="0"/>
          </a:p>
          <a:p>
            <a:pPr marL="285750" lvl="0" indent="-285750">
              <a:buFont typeface="Arial" pitchFamily="34" charset="0"/>
              <a:buChar char="•"/>
            </a:pPr>
            <a:r>
              <a:rPr lang="en-GB" sz="1500" dirty="0"/>
              <a:t>Decision by the Council of Ministers number 11330 13 a-d </a:t>
            </a:r>
            <a:r>
              <a:rPr lang="en-GB" sz="1500" dirty="0" smtClean="0"/>
              <a:t>(1990) regarding </a:t>
            </a:r>
            <a:r>
              <a:rPr lang="en-GB" sz="1500" dirty="0"/>
              <a:t>the establishment of the Pedagogical Institute</a:t>
            </a:r>
          </a:p>
          <a:p>
            <a:pPr marL="285750" lvl="0" indent="-285750">
              <a:buFont typeface="Arial" pitchFamily="34" charset="0"/>
              <a:buChar char="•"/>
            </a:pPr>
            <a:r>
              <a:rPr lang="en-GB" sz="1500" dirty="0"/>
              <a:t>The Apprenticeship Law of 1966 (No 13/66) </a:t>
            </a:r>
            <a:r>
              <a:rPr lang="en-GB" sz="1500" dirty="0" smtClean="0"/>
              <a:t> - In 2015 the Apprenticeship system is under the authority of the MOEC</a:t>
            </a:r>
            <a:endParaRPr lang="en-GB" sz="1500" dirty="0"/>
          </a:p>
          <a:p>
            <a:pPr marL="285750" lvl="0" indent="-285750">
              <a:buFont typeface="Arial" pitchFamily="34" charset="0"/>
              <a:buChar char="•"/>
            </a:pPr>
            <a:r>
              <a:rPr lang="en-GB" sz="1500" dirty="0"/>
              <a:t>Human Resource Development Authority, Laws: No 21/1974, No 6/1975, 17 and 53/1980 and 94/1988 No 125 (I)/99</a:t>
            </a:r>
          </a:p>
          <a:p>
            <a:r>
              <a:rPr lang="en-GB" sz="1500" b="1" u="sng" dirty="0" smtClean="0"/>
              <a:t>The </a:t>
            </a:r>
            <a:r>
              <a:rPr lang="en-GB" sz="1500" b="1" u="sng" dirty="0"/>
              <a:t>third </a:t>
            </a:r>
            <a:r>
              <a:rPr lang="en-GB" sz="1500" b="1" u="sng" dirty="0" smtClean="0"/>
              <a:t>wave</a:t>
            </a:r>
            <a:r>
              <a:rPr lang="en-GB" sz="1500" dirty="0" smtClean="0"/>
              <a:t>:  Access</a:t>
            </a:r>
            <a:r>
              <a:rPr lang="en-US" sz="1500" dirty="0" smtClean="0"/>
              <a:t>ion</a:t>
            </a:r>
            <a:r>
              <a:rPr lang="en-GB" sz="1500" dirty="0" smtClean="0"/>
              <a:t> of Cyprus to the EU (2004) – Responding to EU policies and recommendations</a:t>
            </a:r>
          </a:p>
          <a:p>
            <a:pPr marL="285750" indent="-285750">
              <a:buFont typeface="Arial" pitchFamily="34" charset="0"/>
              <a:buChar char="•"/>
            </a:pPr>
            <a:r>
              <a:rPr lang="lt-LT" sz="1500" dirty="0" smtClean="0"/>
              <a:t>National </a:t>
            </a:r>
            <a:r>
              <a:rPr lang="lt-LT" sz="1500" dirty="0"/>
              <a:t>Reform Programme of Cyprus on EU2020, aims to further encourage the participation in lifelong learning activities and to increase the participation in vocational education and training</a:t>
            </a:r>
            <a:r>
              <a:rPr lang="lt-LT" sz="1500" dirty="0" smtClean="0"/>
              <a:t>.</a:t>
            </a:r>
            <a:endParaRPr lang="el-GR" sz="1500" dirty="0" smtClean="0"/>
          </a:p>
          <a:p>
            <a:pPr marL="285750" indent="-285750">
              <a:buFont typeface="Arial" pitchFamily="34" charset="0"/>
              <a:buChar char="•"/>
            </a:pPr>
            <a:r>
              <a:rPr lang="en-US" sz="1500" dirty="0" smtClean="0"/>
              <a:t>Lifelong Learning Strategy 2007-2013, 2014-2020</a:t>
            </a:r>
            <a:endParaRPr lang="en-GB" sz="1500" dirty="0"/>
          </a:p>
          <a:p>
            <a:pPr marL="285750" indent="-285750">
              <a:buFont typeface="Arial" pitchFamily="34" charset="0"/>
              <a:buChar char="•"/>
            </a:pPr>
            <a:r>
              <a:rPr lang="en-GB" sz="1500" dirty="0" smtClean="0"/>
              <a:t>European </a:t>
            </a:r>
            <a:r>
              <a:rPr lang="en-GB" sz="1500" dirty="0"/>
              <a:t>Agenda for Adult Learning 2012-2014, </a:t>
            </a:r>
            <a:r>
              <a:rPr lang="en-GB" sz="1500" dirty="0" smtClean="0"/>
              <a:t>2014-15, 2017-19 </a:t>
            </a:r>
          </a:p>
          <a:p>
            <a:pPr marL="285750" indent="-285750">
              <a:buFont typeface="Arial" pitchFamily="34" charset="0"/>
              <a:buChar char="•"/>
            </a:pPr>
            <a:r>
              <a:rPr lang="en-GB" sz="1500" dirty="0" smtClean="0"/>
              <a:t>EPALE</a:t>
            </a:r>
            <a:endParaRPr lang="en-US" sz="1500" dirty="0"/>
          </a:p>
        </p:txBody>
      </p:sp>
    </p:spTree>
    <p:extLst>
      <p:ext uri="{BB962C8B-B14F-4D97-AF65-F5344CB8AC3E}">
        <p14:creationId xmlns:p14="http://schemas.microsoft.com/office/powerpoint/2010/main" val="2378782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European Agenda for Adult Learning</a:t>
            </a:r>
            <a:endParaRPr lang="en-US" dirty="0"/>
          </a:p>
        </p:txBody>
      </p:sp>
      <p:sp>
        <p:nvSpPr>
          <p:cNvPr id="3" name="Content Placeholder 2"/>
          <p:cNvSpPr>
            <a:spLocks noGrp="1"/>
          </p:cNvSpPr>
          <p:nvPr>
            <p:ph sz="half" idx="1"/>
          </p:nvPr>
        </p:nvSpPr>
        <p:spPr>
          <a:xfrm>
            <a:off x="3367743" y="1032936"/>
            <a:ext cx="5776256" cy="6093078"/>
          </a:xfrm>
        </p:spPr>
        <p:txBody>
          <a:bodyPr>
            <a:noAutofit/>
          </a:bodyPr>
          <a:lstStyle/>
          <a:p>
            <a:endParaRPr lang="en-GB" sz="1600" dirty="0" smtClean="0"/>
          </a:p>
          <a:p>
            <a:r>
              <a:rPr lang="en-GB" sz="1600" dirty="0" smtClean="0"/>
              <a:t>The </a:t>
            </a:r>
            <a:r>
              <a:rPr lang="en-GB" sz="1600" dirty="0"/>
              <a:t>EU Agenda for Adult </a:t>
            </a:r>
            <a:r>
              <a:rPr lang="en-GB" sz="1600" dirty="0" smtClean="0"/>
              <a:t>Learning was approved by the Council of Ministers</a:t>
            </a:r>
            <a:r>
              <a:rPr lang="el-GR" sz="1600" dirty="0" smtClean="0"/>
              <a:t> </a:t>
            </a:r>
            <a:r>
              <a:rPr lang="en-US" sz="1600" dirty="0" smtClean="0"/>
              <a:t>of the EU</a:t>
            </a:r>
            <a:r>
              <a:rPr lang="en-GB" sz="1600" dirty="0" smtClean="0"/>
              <a:t> in 2011. It defines </a:t>
            </a:r>
            <a:r>
              <a:rPr lang="en-GB" sz="1600" dirty="0"/>
              <a:t>the focus for European cooperation in adult education policies for 2012-2020</a:t>
            </a:r>
            <a:r>
              <a:rPr lang="en-GB" sz="1600" dirty="0" smtClean="0"/>
              <a:t>.</a:t>
            </a:r>
          </a:p>
          <a:p>
            <a:r>
              <a:rPr lang="en-GB" sz="1600" b="1" u="sng" dirty="0" smtClean="0"/>
              <a:t>Cyprus </a:t>
            </a:r>
            <a:r>
              <a:rPr lang="en-GB" sz="1600" b="1" u="sng" dirty="0"/>
              <a:t>EU Agenda for Adult Learning </a:t>
            </a:r>
            <a:r>
              <a:rPr lang="en-GB" sz="1600" b="1" u="sng" dirty="0" smtClean="0"/>
              <a:t>2017-2019</a:t>
            </a:r>
          </a:p>
          <a:p>
            <a:r>
              <a:rPr lang="en-GB" sz="1600" dirty="0" smtClean="0"/>
              <a:t>The </a:t>
            </a:r>
            <a:r>
              <a:rPr lang="en-GB" sz="1600" dirty="0"/>
              <a:t>2017-19 activities </a:t>
            </a:r>
            <a:r>
              <a:rPr lang="en-GB" sz="1600" dirty="0" smtClean="0"/>
              <a:t>target </a:t>
            </a:r>
            <a:r>
              <a:rPr lang="en-GB" sz="1600" dirty="0"/>
              <a:t>adults in Evening Technical Schools and Evening Gymnasiums/Lyceums that operate as second chance schools, to further promote participation </a:t>
            </a:r>
            <a:r>
              <a:rPr lang="en-GB" sz="1600" dirty="0" smtClean="0"/>
              <a:t>of adults in education. </a:t>
            </a:r>
            <a:r>
              <a:rPr lang="en-GB" sz="1600" dirty="0"/>
              <a:t>The project has two main aims:</a:t>
            </a:r>
          </a:p>
          <a:p>
            <a:pPr marL="285750" indent="-285750">
              <a:buFont typeface="Arial" pitchFamily="34" charset="0"/>
              <a:buChar char="•"/>
            </a:pPr>
            <a:r>
              <a:rPr lang="en-GB" sz="1600" b="1" dirty="0" smtClean="0"/>
              <a:t>To </a:t>
            </a:r>
            <a:r>
              <a:rPr lang="en-GB" sz="1600" b="1" dirty="0"/>
              <a:t>increase awareness </a:t>
            </a:r>
            <a:r>
              <a:rPr lang="en-GB" sz="1600" dirty="0"/>
              <a:t>of the new framework of the Evening Gymnasiums/Lyceums and Evening Technical School (a new reform aiming at introducing new timetable, curricula and the operating regulations</a:t>
            </a:r>
            <a:r>
              <a:rPr lang="en-GB" sz="1600" dirty="0" smtClean="0"/>
              <a:t>). </a:t>
            </a:r>
            <a:endParaRPr lang="en-GB" sz="1600" dirty="0"/>
          </a:p>
          <a:p>
            <a:pPr marL="285750" indent="-285750">
              <a:buFont typeface="Arial" pitchFamily="34" charset="0"/>
              <a:buChar char="•"/>
            </a:pPr>
            <a:r>
              <a:rPr lang="en-GB" sz="1600" dirty="0" smtClean="0"/>
              <a:t>To </a:t>
            </a:r>
            <a:r>
              <a:rPr lang="en-GB" sz="1600" b="1" dirty="0"/>
              <a:t>map the </a:t>
            </a:r>
            <a:r>
              <a:rPr lang="en-GB" sz="1600" b="1" dirty="0" smtClean="0"/>
              <a:t>basic </a:t>
            </a:r>
            <a:r>
              <a:rPr lang="en-GB" sz="1600" b="1" dirty="0"/>
              <a:t>digital </a:t>
            </a:r>
            <a:r>
              <a:rPr lang="en-GB" sz="1600" b="1" dirty="0" smtClean="0"/>
              <a:t>needs </a:t>
            </a:r>
            <a:r>
              <a:rPr lang="en-GB" sz="1600" dirty="0" smtClean="0"/>
              <a:t>from </a:t>
            </a:r>
            <a:r>
              <a:rPr lang="en-GB" sz="1600" dirty="0"/>
              <a:t>three perspectives: students, teachers and employers in order to enhance the digital skills of the adult learners through the implementation of </a:t>
            </a:r>
            <a:r>
              <a:rPr lang="en-GB" sz="1600" dirty="0" smtClean="0"/>
              <a:t>various planned activities (e.g. adult educators’ guide, in-service training).</a:t>
            </a:r>
          </a:p>
          <a:p>
            <a:pPr marL="285750" indent="-285750">
              <a:buFont typeface="Arial" pitchFamily="34" charset="0"/>
              <a:buChar char="•"/>
            </a:pPr>
            <a:r>
              <a:rPr lang="en-US" sz="1600" dirty="0" smtClean="0"/>
              <a:t>Web site: </a:t>
            </a:r>
            <a:r>
              <a:rPr lang="en-US" sz="1600" b="1" dirty="0" smtClean="0">
                <a:hlinkClick r:id="rId3"/>
              </a:rPr>
              <a:t>http</a:t>
            </a:r>
            <a:r>
              <a:rPr lang="en-US" sz="1600" b="1" dirty="0">
                <a:hlinkClick r:id="rId3"/>
              </a:rPr>
              <a:t>://www.moec.gov.cy/aethee</a:t>
            </a:r>
            <a:r>
              <a:rPr lang="en-US" sz="1600" b="1" dirty="0" smtClean="0">
                <a:hlinkClick r:id="rId3"/>
              </a:rPr>
              <a:t>/</a:t>
            </a:r>
            <a:endParaRPr lang="en-US" sz="1600" b="1" dirty="0" smtClean="0"/>
          </a:p>
          <a:p>
            <a:r>
              <a:rPr lang="en-US" sz="1600" dirty="0"/>
              <a:t> </a:t>
            </a:r>
            <a:r>
              <a:rPr lang="en-US" sz="1600" dirty="0" smtClean="0"/>
              <a:t>      (all information about CY projects since  2012) </a:t>
            </a:r>
            <a:endParaRPr lang="en-US" sz="16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889" y="1223797"/>
            <a:ext cx="3367743" cy="5129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660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EPALE – European Platform for</a:t>
            </a:r>
            <a:r>
              <a:rPr lang="el-GR" dirty="0" smtClean="0"/>
              <a:t> </a:t>
            </a:r>
            <a:r>
              <a:rPr lang="en-US" dirty="0" smtClean="0"/>
              <a:t>Adult Learning  in Europe</a:t>
            </a:r>
            <a:endParaRPr lang="el-GR" dirty="0"/>
          </a:p>
        </p:txBody>
      </p:sp>
      <p:sp>
        <p:nvSpPr>
          <p:cNvPr id="3" name="Content Placeholder 2"/>
          <p:cNvSpPr>
            <a:spLocks noGrp="1"/>
          </p:cNvSpPr>
          <p:nvPr>
            <p:ph sz="half" idx="1"/>
          </p:nvPr>
        </p:nvSpPr>
        <p:spPr>
          <a:xfrm>
            <a:off x="0" y="1001405"/>
            <a:ext cx="7220605" cy="5856595"/>
          </a:xfrm>
        </p:spPr>
        <p:txBody>
          <a:bodyPr>
            <a:normAutofit fontScale="92500" lnSpcReduction="10000"/>
          </a:bodyPr>
          <a:lstStyle/>
          <a:p>
            <a:r>
              <a:rPr lang="en-US" sz="2000" b="1" dirty="0" smtClean="0">
                <a:hlinkClick r:id="rId2" action="ppaction://hlinkfile"/>
              </a:rPr>
              <a:t>Why EPALE</a:t>
            </a:r>
            <a:r>
              <a:rPr lang="en-US" sz="2000" b="1" dirty="0"/>
              <a:t>? </a:t>
            </a:r>
          </a:p>
          <a:p>
            <a:pPr marL="342900" indent="-342900">
              <a:buFont typeface="Arial" pitchFamily="34" charset="0"/>
              <a:buChar char="•"/>
            </a:pPr>
            <a:r>
              <a:rPr lang="en-US" sz="2000" dirty="0" smtClean="0"/>
              <a:t>Support </a:t>
            </a:r>
            <a:r>
              <a:rPr lang="en-US" sz="2000" dirty="0"/>
              <a:t>the adult learning sector – demonstrate the benefits of adult learning, promote synergies between polices and practices</a:t>
            </a:r>
          </a:p>
          <a:p>
            <a:pPr marL="342900" indent="-342900">
              <a:buFont typeface="Arial" pitchFamily="34" charset="0"/>
              <a:buChar char="•"/>
            </a:pPr>
            <a:r>
              <a:rPr lang="en-US" sz="2000" dirty="0"/>
              <a:t>Bring people together – work together, learn from each other </a:t>
            </a:r>
          </a:p>
          <a:p>
            <a:pPr marL="342900" indent="-342900">
              <a:buFont typeface="Arial" pitchFamily="34" charset="0"/>
              <a:buChar char="•"/>
            </a:pPr>
            <a:r>
              <a:rPr lang="en-US" sz="2000" dirty="0"/>
              <a:t>Support adult learning providers and their staff in their everyday practice</a:t>
            </a:r>
          </a:p>
          <a:p>
            <a:pPr marL="342900" indent="-342900">
              <a:buFont typeface="Arial" pitchFamily="34" charset="0"/>
              <a:buChar char="•"/>
            </a:pPr>
            <a:r>
              <a:rPr lang="en-US" sz="2000" dirty="0"/>
              <a:t>Increase participation in adult learning – exchange of best </a:t>
            </a:r>
            <a:r>
              <a:rPr lang="en-US" sz="2000" dirty="0" smtClean="0"/>
              <a:t>practices </a:t>
            </a:r>
          </a:p>
          <a:p>
            <a:endParaRPr lang="en-US" sz="2000" b="1" dirty="0" smtClean="0"/>
          </a:p>
          <a:p>
            <a:r>
              <a:rPr lang="en-US" sz="2000" b="1" dirty="0" smtClean="0"/>
              <a:t>EPALE FEATURES AND TOOLS</a:t>
            </a:r>
          </a:p>
          <a:p>
            <a:endParaRPr lang="en-US" dirty="0"/>
          </a:p>
          <a:p>
            <a:endParaRPr lang="en-US" b="1" dirty="0" smtClean="0"/>
          </a:p>
          <a:p>
            <a:endParaRPr lang="en-US" b="1" dirty="0"/>
          </a:p>
          <a:p>
            <a:endParaRPr lang="en-US" b="1" dirty="0" smtClean="0"/>
          </a:p>
          <a:p>
            <a:endParaRPr lang="en-US" b="1" dirty="0"/>
          </a:p>
          <a:p>
            <a:endParaRPr lang="en-US" b="1" dirty="0" smtClean="0"/>
          </a:p>
          <a:p>
            <a:r>
              <a:rPr lang="en-US" sz="1800" b="1" dirty="0" smtClean="0"/>
              <a:t>WEB SITE</a:t>
            </a:r>
          </a:p>
          <a:p>
            <a:r>
              <a:rPr lang="en-US" sz="1800" b="1" dirty="0" smtClean="0"/>
              <a:t>https</a:t>
            </a:r>
            <a:r>
              <a:rPr lang="en-US" sz="1800" b="1" dirty="0"/>
              <a:t>://ec.europa.eu/epale/el/</a:t>
            </a:r>
          </a:p>
          <a:p>
            <a:endParaRPr lang="el-GR" dirty="0"/>
          </a:p>
        </p:txBody>
      </p:sp>
      <p:pic>
        <p:nvPicPr>
          <p:cNvPr id="4" name="Picture 3"/>
          <p:cNvPicPr>
            <a:picLocks noChangeAspect="1"/>
          </p:cNvPicPr>
          <p:nvPr/>
        </p:nvPicPr>
        <p:blipFill>
          <a:blip r:embed="rId3"/>
          <a:stretch>
            <a:fillRect/>
          </a:stretch>
        </p:blipFill>
        <p:spPr>
          <a:xfrm>
            <a:off x="712515" y="4443808"/>
            <a:ext cx="7343664" cy="1251670"/>
          </a:xfrm>
          <a:prstGeom prst="rect">
            <a:avLst/>
          </a:prstGeom>
        </p:spPr>
      </p:pic>
      <p:pic>
        <p:nvPicPr>
          <p:cNvPr id="1026" name="Picture 2" descr="C:\Users\NicoIoannou\AppData\Local\Microsoft\Windows\Temporary Internet Files\Content.Outlook\0DDWQVIF\New Tree without background-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1957" y="849270"/>
            <a:ext cx="2853253" cy="3594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715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Type of provision</a:t>
            </a:r>
            <a:endParaRPr lang="en-GB" sz="2800" dirty="0"/>
          </a:p>
        </p:txBody>
      </p:sp>
      <p:graphicFrame>
        <p:nvGraphicFramePr>
          <p:cNvPr id="5" name="Content Placeholder 3"/>
          <p:cNvGraphicFramePr>
            <a:graphicFrameLocks noGrp="1"/>
          </p:cNvGraphicFramePr>
          <p:nvPr>
            <p:ph sz="half" idx="1"/>
            <p:extLst>
              <p:ext uri="{D42A27DB-BD31-4B8C-83A1-F6EECF244321}">
                <p14:modId xmlns:p14="http://schemas.microsoft.com/office/powerpoint/2010/main" val="1009207953"/>
              </p:ext>
            </p:extLst>
          </p:nvPr>
        </p:nvGraphicFramePr>
        <p:xfrm>
          <a:off x="0" y="1142645"/>
          <a:ext cx="9144000" cy="5248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5183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Adult Education within the Ministry of Education and Culture</a:t>
            </a:r>
            <a:endParaRPr lang="en-US" dirty="0"/>
          </a:p>
        </p:txBody>
      </p:sp>
      <p:sp>
        <p:nvSpPr>
          <p:cNvPr id="4" name="Content Placeholder 3"/>
          <p:cNvSpPr>
            <a:spLocks noGrp="1"/>
          </p:cNvSpPr>
          <p:nvPr>
            <p:ph sz="half" idx="1"/>
          </p:nvPr>
        </p:nvSpPr>
        <p:spPr/>
        <p:txBody>
          <a:bodyPr/>
          <a:lstStyle/>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6664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Adult Education </a:t>
            </a:r>
            <a:r>
              <a:rPr lang="en-GB" dirty="0" smtClean="0"/>
              <a:t>provision in the </a:t>
            </a:r>
            <a:r>
              <a:rPr lang="en-GB" dirty="0"/>
              <a:t>Ministry of Education and Culture</a:t>
            </a:r>
          </a:p>
        </p:txBody>
      </p:sp>
      <p:pic>
        <p:nvPicPr>
          <p:cNvPr id="4098"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0" y="861238"/>
            <a:ext cx="9144000" cy="5858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93991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5130</TotalTime>
  <Words>2041</Words>
  <Application>Microsoft Office PowerPoint</Application>
  <PresentationFormat>On-screen Show (4:3)</PresentationFormat>
  <Paragraphs>216</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Waveform</vt:lpstr>
      <vt:lpstr>Policies, issues and challenges of Adult Education in Cyprus</vt:lpstr>
      <vt:lpstr>The wider benefits of Adult Education</vt:lpstr>
      <vt:lpstr>Overview of Adult Education in Cyprus</vt:lpstr>
      <vt:lpstr>Overview of Adult Education in Cyprus</vt:lpstr>
      <vt:lpstr>European Agenda for Adult Learning</vt:lpstr>
      <vt:lpstr>EPALE – European Platform for Adult Learning  in Europe</vt:lpstr>
      <vt:lpstr>Type of provision</vt:lpstr>
      <vt:lpstr>Adult Education within the Ministry of Education and Culture</vt:lpstr>
      <vt:lpstr>Adult Education provision in the Ministry of Education and Culture</vt:lpstr>
      <vt:lpstr>Some Numerical Data (2015-2016)</vt:lpstr>
      <vt:lpstr>Cyprus participation in Lifelong Learning </vt:lpstr>
      <vt:lpstr>PowerPoint Presentation</vt:lpstr>
      <vt:lpstr>PowerPoint Presentation</vt:lpstr>
      <vt:lpstr>PowerPoint Presentation</vt:lpstr>
      <vt:lpstr>Basic skills provision to low skilled adults in Cyprus</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dc:creator>
  <cp:lastModifiedBy>Author</cp:lastModifiedBy>
  <cp:revision>241</cp:revision>
  <cp:lastPrinted>2018-03-26T11:08:29Z</cp:lastPrinted>
  <dcterms:created xsi:type="dcterms:W3CDTF">2015-11-25T08:45:53Z</dcterms:created>
  <dcterms:modified xsi:type="dcterms:W3CDTF">2018-03-28T14:10:24Z</dcterms:modified>
</cp:coreProperties>
</file>